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31" r:id="rId3"/>
    <p:sldId id="362" r:id="rId4"/>
    <p:sldId id="363" r:id="rId5"/>
    <p:sldId id="346" r:id="rId6"/>
    <p:sldId id="350" r:id="rId7"/>
    <p:sldId id="366" r:id="rId8"/>
    <p:sldId id="348" r:id="rId9"/>
    <p:sldId id="347" r:id="rId10"/>
    <p:sldId id="341" r:id="rId11"/>
    <p:sldId id="342" r:id="rId12"/>
    <p:sldId id="351" r:id="rId13"/>
    <p:sldId id="307" r:id="rId14"/>
    <p:sldId id="309" r:id="rId15"/>
    <p:sldId id="367" r:id="rId16"/>
    <p:sldId id="368" r:id="rId17"/>
    <p:sldId id="369" r:id="rId18"/>
    <p:sldId id="312" r:id="rId19"/>
    <p:sldId id="321" r:id="rId20"/>
    <p:sldId id="317" r:id="rId21"/>
    <p:sldId id="318" r:id="rId22"/>
    <p:sldId id="319" r:id="rId23"/>
    <p:sldId id="370" r:id="rId24"/>
    <p:sldId id="364" r:id="rId25"/>
    <p:sldId id="357" r:id="rId26"/>
    <p:sldId id="365" r:id="rId27"/>
    <p:sldId id="371" r:id="rId28"/>
    <p:sldId id="372" r:id="rId29"/>
    <p:sldId id="373" r:id="rId30"/>
    <p:sldId id="338" r:id="rId31"/>
    <p:sldId id="339" r:id="rId32"/>
    <p:sldId id="374" r:id="rId33"/>
    <p:sldId id="375" r:id="rId34"/>
    <p:sldId id="376" r:id="rId35"/>
    <p:sldId id="349" r:id="rId36"/>
    <p:sldId id="377" r:id="rId37"/>
    <p:sldId id="378" r:id="rId38"/>
    <p:sldId id="379" r:id="rId39"/>
    <p:sldId id="352" r:id="rId40"/>
    <p:sldId id="353" r:id="rId41"/>
    <p:sldId id="354" r:id="rId42"/>
    <p:sldId id="358" r:id="rId43"/>
    <p:sldId id="380" r:id="rId44"/>
    <p:sldId id="259" r:id="rId45"/>
  </p:sldIdLst>
  <p:sldSz cx="13681075" cy="7921625"/>
  <p:notesSz cx="6858000" cy="9144000"/>
  <p:defaultTextStyle>
    <a:defPPr>
      <a:defRPr lang="en-US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LIZARAZO VESG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66"/>
    <a:srgbClr val="FF5050"/>
    <a:srgbClr val="4D5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3" autoAdjust="0"/>
    <p:restoredTop sz="95503" autoAdjust="0"/>
  </p:normalViewPr>
  <p:slideViewPr>
    <p:cSldViewPr>
      <p:cViewPr>
        <p:scale>
          <a:sx n="51" d="100"/>
          <a:sy n="51" d="100"/>
        </p:scale>
        <p:origin x="1264" y="48"/>
      </p:cViewPr>
      <p:guideLst>
        <p:guide orient="horz" pos="2495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2E5B92-5776-40E4-A853-CD611C7317CE}" type="doc">
      <dgm:prSet loTypeId="urn:microsoft.com/office/officeart/2005/8/layout/venn2" loCatId="relationship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FFC6AA48-4D5B-4F37-9EFC-7F9289D0BFC3}">
      <dgm:prSet phldrT="[Texto]"/>
      <dgm:spPr>
        <a:solidFill>
          <a:srgbClr val="CC3300"/>
        </a:solidFill>
        <a:ln>
          <a:solidFill>
            <a:schemeClr val="tx1"/>
          </a:solidFill>
        </a:ln>
      </dgm:spPr>
      <dgm:t>
        <a:bodyPr/>
        <a:lstStyle/>
        <a:p>
          <a:r>
            <a:rPr lang="es-CO" dirty="0" err="1">
              <a:solidFill>
                <a:schemeClr val="tx1"/>
              </a:solidFill>
            </a:rPr>
            <a:t>Advanced</a:t>
          </a:r>
          <a:endParaRPr lang="es-CO" dirty="0">
            <a:solidFill>
              <a:schemeClr val="tx1"/>
            </a:solidFill>
          </a:endParaRPr>
        </a:p>
      </dgm:t>
    </dgm:pt>
    <dgm:pt modelId="{86F2B492-0689-436C-925D-F15EAA3EEE41}" type="parTrans" cxnId="{A95F5826-5BA7-4A7E-90FE-1DE1D0A93A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6B22D82-E7D5-4D76-BF71-D0BC0E32E01D}" type="sibTrans" cxnId="{A95F5826-5BA7-4A7E-90FE-1DE1D0A93A3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7260EC0-7EFD-42CD-8146-D8F9CF3D3DE2}">
      <dgm:prSet phldrT="[Texto]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General</a:t>
          </a:r>
        </a:p>
      </dgm:t>
    </dgm:pt>
    <dgm:pt modelId="{D2E5E154-9D0E-4471-B549-64307629540D}" type="parTrans" cxnId="{EA50AA84-8EC2-4860-8DC9-EEDB40B8D58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E3E943B8-93AF-4DAD-9386-B37416918380}" type="sibTrans" cxnId="{EA50AA84-8EC2-4860-8DC9-EEDB40B8D58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2406DBB-A4B5-412F-9B9B-F345EC228016}">
      <dgm:prSet phldrT="[Texto]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s-CO" dirty="0">
              <a:solidFill>
                <a:schemeClr val="tx1"/>
              </a:solidFill>
            </a:rPr>
            <a:t>Basic</a:t>
          </a:r>
        </a:p>
      </dgm:t>
    </dgm:pt>
    <dgm:pt modelId="{05139F70-4123-4C79-8E43-E88FAE6D667F}" type="parTrans" cxnId="{E5EB1F78-71D3-4B01-8DB0-E32147EE00A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28797EA-8EBA-43ED-BC7B-8BCA8B18F5DD}" type="sibTrans" cxnId="{E5EB1F78-71D3-4B01-8DB0-E32147EE00A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0CD10A17-84A8-4FF0-AD60-9B9662DD61C9}" type="pres">
      <dgm:prSet presAssocID="{1D2E5B92-5776-40E4-A853-CD611C7317CE}" presName="Name0" presStyleCnt="0">
        <dgm:presLayoutVars>
          <dgm:chMax val="7"/>
          <dgm:resizeHandles val="exact"/>
        </dgm:presLayoutVars>
      </dgm:prSet>
      <dgm:spPr/>
    </dgm:pt>
    <dgm:pt modelId="{407223F5-CBD9-4DB5-A05E-0896929FE727}" type="pres">
      <dgm:prSet presAssocID="{1D2E5B92-5776-40E4-A853-CD611C7317CE}" presName="comp1" presStyleCnt="0"/>
      <dgm:spPr/>
    </dgm:pt>
    <dgm:pt modelId="{C3950C87-AC53-460D-A807-B14C9D37146D}" type="pres">
      <dgm:prSet presAssocID="{1D2E5B92-5776-40E4-A853-CD611C7317CE}" presName="circle1" presStyleLbl="node1" presStyleIdx="0" presStyleCnt="3"/>
      <dgm:spPr/>
    </dgm:pt>
    <dgm:pt modelId="{35A885F6-A4D4-44DE-BD83-DCE7FF1490BE}" type="pres">
      <dgm:prSet presAssocID="{1D2E5B92-5776-40E4-A853-CD611C7317CE}" presName="c1text" presStyleLbl="node1" presStyleIdx="0" presStyleCnt="3">
        <dgm:presLayoutVars>
          <dgm:bulletEnabled val="1"/>
        </dgm:presLayoutVars>
      </dgm:prSet>
      <dgm:spPr/>
    </dgm:pt>
    <dgm:pt modelId="{507358CE-0650-4B23-BEAE-036230A84D2C}" type="pres">
      <dgm:prSet presAssocID="{1D2E5B92-5776-40E4-A853-CD611C7317CE}" presName="comp2" presStyleCnt="0"/>
      <dgm:spPr/>
    </dgm:pt>
    <dgm:pt modelId="{2622D921-B3C8-413C-981E-64D39EC93802}" type="pres">
      <dgm:prSet presAssocID="{1D2E5B92-5776-40E4-A853-CD611C7317CE}" presName="circle2" presStyleLbl="node1" presStyleIdx="1" presStyleCnt="3"/>
      <dgm:spPr/>
    </dgm:pt>
    <dgm:pt modelId="{6D51B955-026A-4067-8FD1-14B021553BBE}" type="pres">
      <dgm:prSet presAssocID="{1D2E5B92-5776-40E4-A853-CD611C7317CE}" presName="c2text" presStyleLbl="node1" presStyleIdx="1" presStyleCnt="3">
        <dgm:presLayoutVars>
          <dgm:bulletEnabled val="1"/>
        </dgm:presLayoutVars>
      </dgm:prSet>
      <dgm:spPr/>
    </dgm:pt>
    <dgm:pt modelId="{25879BA3-8CDB-4C82-B75F-A4B6BC4359D9}" type="pres">
      <dgm:prSet presAssocID="{1D2E5B92-5776-40E4-A853-CD611C7317CE}" presName="comp3" presStyleCnt="0"/>
      <dgm:spPr/>
    </dgm:pt>
    <dgm:pt modelId="{3CDA0DC0-F1C9-4054-82E4-34F891AF55A3}" type="pres">
      <dgm:prSet presAssocID="{1D2E5B92-5776-40E4-A853-CD611C7317CE}" presName="circle3" presStyleLbl="node1" presStyleIdx="2" presStyleCnt="3"/>
      <dgm:spPr/>
    </dgm:pt>
    <dgm:pt modelId="{E7708137-C7C3-4D0D-B975-7BDF0C3D4BA1}" type="pres">
      <dgm:prSet presAssocID="{1D2E5B92-5776-40E4-A853-CD611C7317CE}" presName="c3text" presStyleLbl="node1" presStyleIdx="2" presStyleCnt="3">
        <dgm:presLayoutVars>
          <dgm:bulletEnabled val="1"/>
        </dgm:presLayoutVars>
      </dgm:prSet>
      <dgm:spPr/>
    </dgm:pt>
  </dgm:ptLst>
  <dgm:cxnLst>
    <dgm:cxn modelId="{A95F5826-5BA7-4A7E-90FE-1DE1D0A93A32}" srcId="{1D2E5B92-5776-40E4-A853-CD611C7317CE}" destId="{FFC6AA48-4D5B-4F37-9EFC-7F9289D0BFC3}" srcOrd="0" destOrd="0" parTransId="{86F2B492-0689-436C-925D-F15EAA3EEE41}" sibTransId="{56B22D82-E7D5-4D76-BF71-D0BC0E32E01D}"/>
    <dgm:cxn modelId="{08331E57-51F9-48D7-BD7F-1CD46DA51CEF}" type="presOf" srcId="{77260EC0-7EFD-42CD-8146-D8F9CF3D3DE2}" destId="{6D51B955-026A-4067-8FD1-14B021553BBE}" srcOrd="1" destOrd="0" presId="urn:microsoft.com/office/officeart/2005/8/layout/venn2"/>
    <dgm:cxn modelId="{E5EB1F78-71D3-4B01-8DB0-E32147EE00A7}" srcId="{1D2E5B92-5776-40E4-A853-CD611C7317CE}" destId="{72406DBB-A4B5-412F-9B9B-F345EC228016}" srcOrd="2" destOrd="0" parTransId="{05139F70-4123-4C79-8E43-E88FAE6D667F}" sibTransId="{428797EA-8EBA-43ED-BC7B-8BCA8B18F5DD}"/>
    <dgm:cxn modelId="{EA50AA84-8EC2-4860-8DC9-EEDB40B8D586}" srcId="{1D2E5B92-5776-40E4-A853-CD611C7317CE}" destId="{77260EC0-7EFD-42CD-8146-D8F9CF3D3DE2}" srcOrd="1" destOrd="0" parTransId="{D2E5E154-9D0E-4471-B549-64307629540D}" sibTransId="{E3E943B8-93AF-4DAD-9386-B37416918380}"/>
    <dgm:cxn modelId="{E95775C6-A813-4E5C-A385-C590AEA3176B}" type="presOf" srcId="{FFC6AA48-4D5B-4F37-9EFC-7F9289D0BFC3}" destId="{35A885F6-A4D4-44DE-BD83-DCE7FF1490BE}" srcOrd="1" destOrd="0" presId="urn:microsoft.com/office/officeart/2005/8/layout/venn2"/>
    <dgm:cxn modelId="{D01717D1-3D18-4158-9184-1B5155FA3E4D}" type="presOf" srcId="{72406DBB-A4B5-412F-9B9B-F345EC228016}" destId="{E7708137-C7C3-4D0D-B975-7BDF0C3D4BA1}" srcOrd="1" destOrd="0" presId="urn:microsoft.com/office/officeart/2005/8/layout/venn2"/>
    <dgm:cxn modelId="{F360E8E4-D7F8-439C-896A-B0A02AE69DCE}" type="presOf" srcId="{77260EC0-7EFD-42CD-8146-D8F9CF3D3DE2}" destId="{2622D921-B3C8-413C-981E-64D39EC93802}" srcOrd="0" destOrd="0" presId="urn:microsoft.com/office/officeart/2005/8/layout/venn2"/>
    <dgm:cxn modelId="{68BFB0EB-8F0F-426D-A664-25F042AFA5B3}" type="presOf" srcId="{1D2E5B92-5776-40E4-A853-CD611C7317CE}" destId="{0CD10A17-84A8-4FF0-AD60-9B9662DD61C9}" srcOrd="0" destOrd="0" presId="urn:microsoft.com/office/officeart/2005/8/layout/venn2"/>
    <dgm:cxn modelId="{495DBCF7-827E-4637-A4EB-A43D18C75F50}" type="presOf" srcId="{FFC6AA48-4D5B-4F37-9EFC-7F9289D0BFC3}" destId="{C3950C87-AC53-460D-A807-B14C9D37146D}" srcOrd="0" destOrd="0" presId="urn:microsoft.com/office/officeart/2005/8/layout/venn2"/>
    <dgm:cxn modelId="{4BE030FF-02E3-49A3-9B2E-87608DA04B5A}" type="presOf" srcId="{72406DBB-A4B5-412F-9B9B-F345EC228016}" destId="{3CDA0DC0-F1C9-4054-82E4-34F891AF55A3}" srcOrd="0" destOrd="0" presId="urn:microsoft.com/office/officeart/2005/8/layout/venn2"/>
    <dgm:cxn modelId="{22D9D9E9-0AE8-4BD5-9C35-45ED81751F5D}" type="presParOf" srcId="{0CD10A17-84A8-4FF0-AD60-9B9662DD61C9}" destId="{407223F5-CBD9-4DB5-A05E-0896929FE727}" srcOrd="0" destOrd="0" presId="urn:microsoft.com/office/officeart/2005/8/layout/venn2"/>
    <dgm:cxn modelId="{E89A9834-9F50-4F25-B977-B2277022D071}" type="presParOf" srcId="{407223F5-CBD9-4DB5-A05E-0896929FE727}" destId="{C3950C87-AC53-460D-A807-B14C9D37146D}" srcOrd="0" destOrd="0" presId="urn:microsoft.com/office/officeart/2005/8/layout/venn2"/>
    <dgm:cxn modelId="{260D30DA-AD14-4540-B88D-029E7D5044CF}" type="presParOf" srcId="{407223F5-CBD9-4DB5-A05E-0896929FE727}" destId="{35A885F6-A4D4-44DE-BD83-DCE7FF1490BE}" srcOrd="1" destOrd="0" presId="urn:microsoft.com/office/officeart/2005/8/layout/venn2"/>
    <dgm:cxn modelId="{3B184FBB-118E-4A87-AA0F-4D85278BCD66}" type="presParOf" srcId="{0CD10A17-84A8-4FF0-AD60-9B9662DD61C9}" destId="{507358CE-0650-4B23-BEAE-036230A84D2C}" srcOrd="1" destOrd="0" presId="urn:microsoft.com/office/officeart/2005/8/layout/venn2"/>
    <dgm:cxn modelId="{A023BD02-9CC4-48B1-9621-97520E452196}" type="presParOf" srcId="{507358CE-0650-4B23-BEAE-036230A84D2C}" destId="{2622D921-B3C8-413C-981E-64D39EC93802}" srcOrd="0" destOrd="0" presId="urn:microsoft.com/office/officeart/2005/8/layout/venn2"/>
    <dgm:cxn modelId="{3ADF31BB-A51B-4107-9610-2972710D4F1D}" type="presParOf" srcId="{507358CE-0650-4B23-BEAE-036230A84D2C}" destId="{6D51B955-026A-4067-8FD1-14B021553BBE}" srcOrd="1" destOrd="0" presId="urn:microsoft.com/office/officeart/2005/8/layout/venn2"/>
    <dgm:cxn modelId="{2FAA6B63-0A4C-4991-881E-DC62AB969463}" type="presParOf" srcId="{0CD10A17-84A8-4FF0-AD60-9B9662DD61C9}" destId="{25879BA3-8CDB-4C82-B75F-A4B6BC4359D9}" srcOrd="2" destOrd="0" presId="urn:microsoft.com/office/officeart/2005/8/layout/venn2"/>
    <dgm:cxn modelId="{54632DAC-4BE9-4CF1-A8ED-1665416D2414}" type="presParOf" srcId="{25879BA3-8CDB-4C82-B75F-A4B6BC4359D9}" destId="{3CDA0DC0-F1C9-4054-82E4-34F891AF55A3}" srcOrd="0" destOrd="0" presId="urn:microsoft.com/office/officeart/2005/8/layout/venn2"/>
    <dgm:cxn modelId="{118CA9A8-CCD6-4E6C-933D-E7CD8DFDC5FE}" type="presParOf" srcId="{25879BA3-8CDB-4C82-B75F-A4B6BC4359D9}" destId="{E7708137-C7C3-4D0D-B975-7BDF0C3D4BA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ED2EFE-638E-4D32-842A-A3D0F1CBF33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B999F8C-B6E9-4BC3-8671-CF796C47307F}">
      <dgm:prSet phldrT="[Texto]"/>
      <dgm:spPr/>
      <dgm:t>
        <a:bodyPr/>
        <a:lstStyle/>
        <a:p>
          <a:r>
            <a:rPr lang="es-CO" dirty="0" err="1"/>
            <a:t>Clock</a:t>
          </a:r>
          <a:endParaRPr lang="es-CO" dirty="0"/>
        </a:p>
      </dgm:t>
    </dgm:pt>
    <dgm:pt modelId="{4FDB3F3B-B092-41FD-83FF-371125FAB8C2}" type="parTrans" cxnId="{805DE4D4-7F60-4AFD-BD9A-3CCA1EF3B0A6}">
      <dgm:prSet/>
      <dgm:spPr/>
      <dgm:t>
        <a:bodyPr/>
        <a:lstStyle/>
        <a:p>
          <a:endParaRPr lang="es-CO"/>
        </a:p>
      </dgm:t>
    </dgm:pt>
    <dgm:pt modelId="{B323FAE9-A5B9-4304-B587-578A8FB059D8}" type="sibTrans" cxnId="{805DE4D4-7F60-4AFD-BD9A-3CCA1EF3B0A6}">
      <dgm:prSet/>
      <dgm:spPr/>
      <dgm:t>
        <a:bodyPr/>
        <a:lstStyle/>
        <a:p>
          <a:endParaRPr lang="es-CO"/>
        </a:p>
      </dgm:t>
    </dgm:pt>
    <dgm:pt modelId="{26836EBC-BA77-4DF9-BBF6-7492989AE0EC}">
      <dgm:prSet phldrT="[Texto]"/>
      <dgm:spPr/>
      <dgm:t>
        <a:bodyPr/>
        <a:lstStyle/>
        <a:p>
          <a:r>
            <a:rPr lang="es-CO" dirty="0"/>
            <a:t>PSC</a:t>
          </a:r>
        </a:p>
        <a:p>
          <a:r>
            <a:rPr lang="es-CO" dirty="0"/>
            <a:t>16 bit</a:t>
          </a:r>
        </a:p>
      </dgm:t>
    </dgm:pt>
    <dgm:pt modelId="{2B539131-6A0B-45EA-9594-6E55A26BE928}" type="parTrans" cxnId="{96D80E5D-B395-472D-8699-29AFA48B553F}">
      <dgm:prSet/>
      <dgm:spPr/>
      <dgm:t>
        <a:bodyPr/>
        <a:lstStyle/>
        <a:p>
          <a:endParaRPr lang="es-CO"/>
        </a:p>
      </dgm:t>
    </dgm:pt>
    <dgm:pt modelId="{3E933A4C-7E23-4587-9C57-DAC4D4D280F3}" type="sibTrans" cxnId="{96D80E5D-B395-472D-8699-29AFA48B553F}">
      <dgm:prSet/>
      <dgm:spPr/>
      <dgm:t>
        <a:bodyPr/>
        <a:lstStyle/>
        <a:p>
          <a:endParaRPr lang="es-CO"/>
        </a:p>
      </dgm:t>
    </dgm:pt>
    <dgm:pt modelId="{EF459E96-68AF-44A0-BFDB-93F5E2639E38}">
      <dgm:prSet phldrT="[Texto]"/>
      <dgm:spPr/>
      <dgm:t>
        <a:bodyPr/>
        <a:lstStyle/>
        <a:p>
          <a:r>
            <a:rPr lang="es-CO" dirty="0"/>
            <a:t>ARR</a:t>
          </a:r>
        </a:p>
        <a:p>
          <a:r>
            <a:rPr lang="es-CO" dirty="0"/>
            <a:t>16-32 bit</a:t>
          </a:r>
        </a:p>
      </dgm:t>
    </dgm:pt>
    <dgm:pt modelId="{8A61CE63-D545-439C-9814-1CA3822B871F}" type="parTrans" cxnId="{27EC3A87-D667-490B-8CF2-3FC0055987F9}">
      <dgm:prSet/>
      <dgm:spPr/>
      <dgm:t>
        <a:bodyPr/>
        <a:lstStyle/>
        <a:p>
          <a:endParaRPr lang="es-CO"/>
        </a:p>
      </dgm:t>
    </dgm:pt>
    <dgm:pt modelId="{341C31E6-893F-425F-BC6F-517D0BEA9B83}" type="sibTrans" cxnId="{27EC3A87-D667-490B-8CF2-3FC0055987F9}">
      <dgm:prSet/>
      <dgm:spPr/>
      <dgm:t>
        <a:bodyPr/>
        <a:lstStyle/>
        <a:p>
          <a:endParaRPr lang="es-CO"/>
        </a:p>
      </dgm:t>
    </dgm:pt>
    <dgm:pt modelId="{04DF54FA-4670-41BE-B7C5-981AE30D75E0}" type="pres">
      <dgm:prSet presAssocID="{CFED2EFE-638E-4D32-842A-A3D0F1CBF33F}" presName="CompostProcess" presStyleCnt="0">
        <dgm:presLayoutVars>
          <dgm:dir/>
          <dgm:resizeHandles val="exact"/>
        </dgm:presLayoutVars>
      </dgm:prSet>
      <dgm:spPr/>
    </dgm:pt>
    <dgm:pt modelId="{AC67A7A2-07D3-470C-BD91-B6441DD768B8}" type="pres">
      <dgm:prSet presAssocID="{CFED2EFE-638E-4D32-842A-A3D0F1CBF33F}" presName="arrow" presStyleLbl="bgShp" presStyleIdx="0" presStyleCnt="1"/>
      <dgm:spPr/>
    </dgm:pt>
    <dgm:pt modelId="{8765A76C-A324-4EA9-AFDB-14C75D3338DF}" type="pres">
      <dgm:prSet presAssocID="{CFED2EFE-638E-4D32-842A-A3D0F1CBF33F}" presName="linearProcess" presStyleCnt="0"/>
      <dgm:spPr/>
    </dgm:pt>
    <dgm:pt modelId="{73C7446F-127C-402C-9A9D-6F087DA05C49}" type="pres">
      <dgm:prSet presAssocID="{BB999F8C-B6E9-4BC3-8671-CF796C47307F}" presName="textNode" presStyleLbl="node1" presStyleIdx="0" presStyleCnt="3">
        <dgm:presLayoutVars>
          <dgm:bulletEnabled val="1"/>
        </dgm:presLayoutVars>
      </dgm:prSet>
      <dgm:spPr/>
    </dgm:pt>
    <dgm:pt modelId="{DB4BB62B-D716-4516-97DB-CB4FE13C5FC0}" type="pres">
      <dgm:prSet presAssocID="{B323FAE9-A5B9-4304-B587-578A8FB059D8}" presName="sibTrans" presStyleCnt="0"/>
      <dgm:spPr/>
    </dgm:pt>
    <dgm:pt modelId="{AD7C55B5-1C9B-4764-84B9-023214E49E3D}" type="pres">
      <dgm:prSet presAssocID="{26836EBC-BA77-4DF9-BBF6-7492989AE0EC}" presName="textNode" presStyleLbl="node1" presStyleIdx="1" presStyleCnt="3">
        <dgm:presLayoutVars>
          <dgm:bulletEnabled val="1"/>
        </dgm:presLayoutVars>
      </dgm:prSet>
      <dgm:spPr/>
    </dgm:pt>
    <dgm:pt modelId="{630E877B-7FFE-4EED-95A2-94D2939E299C}" type="pres">
      <dgm:prSet presAssocID="{3E933A4C-7E23-4587-9C57-DAC4D4D280F3}" presName="sibTrans" presStyleCnt="0"/>
      <dgm:spPr/>
    </dgm:pt>
    <dgm:pt modelId="{A4B95BD4-82BD-4355-8EFA-9907C877A517}" type="pres">
      <dgm:prSet presAssocID="{EF459E96-68AF-44A0-BFDB-93F5E2639E3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75B5E07-6161-40FB-83FC-DDFC24025D02}" type="presOf" srcId="{CFED2EFE-638E-4D32-842A-A3D0F1CBF33F}" destId="{04DF54FA-4670-41BE-B7C5-981AE30D75E0}" srcOrd="0" destOrd="0" presId="urn:microsoft.com/office/officeart/2005/8/layout/hProcess9"/>
    <dgm:cxn modelId="{B2DCBE08-C997-4788-BD23-5F1DEFF869A4}" type="presOf" srcId="{26836EBC-BA77-4DF9-BBF6-7492989AE0EC}" destId="{AD7C55B5-1C9B-4764-84B9-023214E49E3D}" srcOrd="0" destOrd="0" presId="urn:microsoft.com/office/officeart/2005/8/layout/hProcess9"/>
    <dgm:cxn modelId="{96D80E5D-B395-472D-8699-29AFA48B553F}" srcId="{CFED2EFE-638E-4D32-842A-A3D0F1CBF33F}" destId="{26836EBC-BA77-4DF9-BBF6-7492989AE0EC}" srcOrd="1" destOrd="0" parTransId="{2B539131-6A0B-45EA-9594-6E55A26BE928}" sibTransId="{3E933A4C-7E23-4587-9C57-DAC4D4D280F3}"/>
    <dgm:cxn modelId="{BE65DA7E-CF32-471D-9FDE-E3FAAA88ABED}" type="presOf" srcId="{BB999F8C-B6E9-4BC3-8671-CF796C47307F}" destId="{73C7446F-127C-402C-9A9D-6F087DA05C49}" srcOrd="0" destOrd="0" presId="urn:microsoft.com/office/officeart/2005/8/layout/hProcess9"/>
    <dgm:cxn modelId="{27EC3A87-D667-490B-8CF2-3FC0055987F9}" srcId="{CFED2EFE-638E-4D32-842A-A3D0F1CBF33F}" destId="{EF459E96-68AF-44A0-BFDB-93F5E2639E38}" srcOrd="2" destOrd="0" parTransId="{8A61CE63-D545-439C-9814-1CA3822B871F}" sibTransId="{341C31E6-893F-425F-BC6F-517D0BEA9B83}"/>
    <dgm:cxn modelId="{08F99999-BCFA-4B9E-92EE-E8D4CDF41C38}" type="presOf" srcId="{EF459E96-68AF-44A0-BFDB-93F5E2639E38}" destId="{A4B95BD4-82BD-4355-8EFA-9907C877A517}" srcOrd="0" destOrd="0" presId="urn:microsoft.com/office/officeart/2005/8/layout/hProcess9"/>
    <dgm:cxn modelId="{805DE4D4-7F60-4AFD-BD9A-3CCA1EF3B0A6}" srcId="{CFED2EFE-638E-4D32-842A-A3D0F1CBF33F}" destId="{BB999F8C-B6E9-4BC3-8671-CF796C47307F}" srcOrd="0" destOrd="0" parTransId="{4FDB3F3B-B092-41FD-83FF-371125FAB8C2}" sibTransId="{B323FAE9-A5B9-4304-B587-578A8FB059D8}"/>
    <dgm:cxn modelId="{0BE12E24-B3A3-41B9-9F53-656904A85515}" type="presParOf" srcId="{04DF54FA-4670-41BE-B7C5-981AE30D75E0}" destId="{AC67A7A2-07D3-470C-BD91-B6441DD768B8}" srcOrd="0" destOrd="0" presId="urn:microsoft.com/office/officeart/2005/8/layout/hProcess9"/>
    <dgm:cxn modelId="{82AC70B9-0874-4087-BD89-7CDCC139EFB8}" type="presParOf" srcId="{04DF54FA-4670-41BE-B7C5-981AE30D75E0}" destId="{8765A76C-A324-4EA9-AFDB-14C75D3338DF}" srcOrd="1" destOrd="0" presId="urn:microsoft.com/office/officeart/2005/8/layout/hProcess9"/>
    <dgm:cxn modelId="{3748FE27-4B90-481E-940E-F9A1079909EF}" type="presParOf" srcId="{8765A76C-A324-4EA9-AFDB-14C75D3338DF}" destId="{73C7446F-127C-402C-9A9D-6F087DA05C49}" srcOrd="0" destOrd="0" presId="urn:microsoft.com/office/officeart/2005/8/layout/hProcess9"/>
    <dgm:cxn modelId="{D44F4299-B44B-429F-B880-C7D8DB5D5245}" type="presParOf" srcId="{8765A76C-A324-4EA9-AFDB-14C75D3338DF}" destId="{DB4BB62B-D716-4516-97DB-CB4FE13C5FC0}" srcOrd="1" destOrd="0" presId="urn:microsoft.com/office/officeart/2005/8/layout/hProcess9"/>
    <dgm:cxn modelId="{11C84EDB-ACA4-4B9F-98FE-457A2838433C}" type="presParOf" srcId="{8765A76C-A324-4EA9-AFDB-14C75D3338DF}" destId="{AD7C55B5-1C9B-4764-84B9-023214E49E3D}" srcOrd="2" destOrd="0" presId="urn:microsoft.com/office/officeart/2005/8/layout/hProcess9"/>
    <dgm:cxn modelId="{15AF718B-B2BC-4E6C-AD01-96C16795FE0D}" type="presParOf" srcId="{8765A76C-A324-4EA9-AFDB-14C75D3338DF}" destId="{630E877B-7FFE-4EED-95A2-94D2939E299C}" srcOrd="3" destOrd="0" presId="urn:microsoft.com/office/officeart/2005/8/layout/hProcess9"/>
    <dgm:cxn modelId="{F60A32E8-CF82-4C45-8562-6B9A72F39C8C}" type="presParOf" srcId="{8765A76C-A324-4EA9-AFDB-14C75D3338DF}" destId="{A4B95BD4-82BD-4355-8EFA-9907C877A51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50C87-AC53-460D-A807-B14C9D37146D}">
      <dsp:nvSpPr>
        <dsp:cNvPr id="0" name=""/>
        <dsp:cNvSpPr/>
      </dsp:nvSpPr>
      <dsp:spPr>
        <a:xfrm>
          <a:off x="1520119" y="0"/>
          <a:ext cx="6080478" cy="6080478"/>
        </a:xfrm>
        <a:prstGeom prst="ellipse">
          <a:avLst/>
        </a:prstGeom>
        <a:solidFill>
          <a:srgbClr val="CC330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 err="1">
              <a:solidFill>
                <a:schemeClr val="tx1"/>
              </a:solidFill>
            </a:rPr>
            <a:t>Advanced</a:t>
          </a:r>
          <a:endParaRPr lang="es-CO" sz="3000" kern="1200" dirty="0">
            <a:solidFill>
              <a:schemeClr val="tx1"/>
            </a:solidFill>
          </a:endParaRPr>
        </a:p>
      </dsp:txBody>
      <dsp:txXfrm>
        <a:off x="3497794" y="304023"/>
        <a:ext cx="2125127" cy="912071"/>
      </dsp:txXfrm>
    </dsp:sp>
    <dsp:sp modelId="{2622D921-B3C8-413C-981E-64D39EC93802}">
      <dsp:nvSpPr>
        <dsp:cNvPr id="0" name=""/>
        <dsp:cNvSpPr/>
      </dsp:nvSpPr>
      <dsp:spPr>
        <a:xfrm>
          <a:off x="2280179" y="1520119"/>
          <a:ext cx="4560358" cy="456035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>
              <a:solidFill>
                <a:schemeClr val="tx1"/>
              </a:solidFill>
            </a:rPr>
            <a:t>General</a:t>
          </a:r>
        </a:p>
      </dsp:txBody>
      <dsp:txXfrm>
        <a:off x="3497794" y="1805141"/>
        <a:ext cx="2125127" cy="855067"/>
      </dsp:txXfrm>
    </dsp:sp>
    <dsp:sp modelId="{3CDA0DC0-F1C9-4054-82E4-34F891AF55A3}">
      <dsp:nvSpPr>
        <dsp:cNvPr id="0" name=""/>
        <dsp:cNvSpPr/>
      </dsp:nvSpPr>
      <dsp:spPr>
        <a:xfrm>
          <a:off x="3040239" y="3040239"/>
          <a:ext cx="3040239" cy="304023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000" kern="1200" dirty="0">
              <a:solidFill>
                <a:schemeClr val="tx1"/>
              </a:solidFill>
            </a:rPr>
            <a:t>Basic</a:t>
          </a:r>
        </a:p>
      </dsp:txBody>
      <dsp:txXfrm>
        <a:off x="3485471" y="3800298"/>
        <a:ext cx="2149773" cy="1520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7A7A2-07D3-470C-BD91-B6441DD768B8}">
      <dsp:nvSpPr>
        <dsp:cNvPr id="0" name=""/>
        <dsp:cNvSpPr/>
      </dsp:nvSpPr>
      <dsp:spPr>
        <a:xfrm>
          <a:off x="684053" y="0"/>
          <a:ext cx="7752609" cy="608047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7446F-127C-402C-9A9D-6F087DA05C49}">
      <dsp:nvSpPr>
        <dsp:cNvPr id="0" name=""/>
        <dsp:cNvSpPr/>
      </dsp:nvSpPr>
      <dsp:spPr>
        <a:xfrm>
          <a:off x="974" y="1824143"/>
          <a:ext cx="2770896" cy="2432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 err="1"/>
            <a:t>Clock</a:t>
          </a:r>
          <a:endParaRPr lang="es-CO" sz="5000" kern="1200" dirty="0"/>
        </a:p>
      </dsp:txBody>
      <dsp:txXfrm>
        <a:off x="119704" y="1942873"/>
        <a:ext cx="2533436" cy="2194731"/>
      </dsp:txXfrm>
    </dsp:sp>
    <dsp:sp modelId="{AD7C55B5-1C9B-4764-84B9-023214E49E3D}">
      <dsp:nvSpPr>
        <dsp:cNvPr id="0" name=""/>
        <dsp:cNvSpPr/>
      </dsp:nvSpPr>
      <dsp:spPr>
        <a:xfrm>
          <a:off x="3174910" y="1824143"/>
          <a:ext cx="2770896" cy="2432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/>
            <a:t>PSC</a:t>
          </a:r>
        </a:p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/>
            <a:t>16 bit</a:t>
          </a:r>
        </a:p>
      </dsp:txBody>
      <dsp:txXfrm>
        <a:off x="3293640" y="1942873"/>
        <a:ext cx="2533436" cy="2194731"/>
      </dsp:txXfrm>
    </dsp:sp>
    <dsp:sp modelId="{A4B95BD4-82BD-4355-8EFA-9907C877A517}">
      <dsp:nvSpPr>
        <dsp:cNvPr id="0" name=""/>
        <dsp:cNvSpPr/>
      </dsp:nvSpPr>
      <dsp:spPr>
        <a:xfrm>
          <a:off x="6348846" y="1824143"/>
          <a:ext cx="2770896" cy="24321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/>
            <a:t>ARR</a:t>
          </a:r>
        </a:p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5000" kern="1200" dirty="0"/>
            <a:t>16-32 bit</a:t>
          </a:r>
        </a:p>
      </dsp:txBody>
      <dsp:txXfrm>
        <a:off x="6467576" y="1942873"/>
        <a:ext cx="2533436" cy="2194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E2937-B2BD-4AF3-B4DE-7513A484C286}" type="datetimeFigureOut">
              <a:rPr lang="es-CO" smtClean="0"/>
              <a:t>22/10/2023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685800"/>
            <a:ext cx="5921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CB521-A6BC-498D-920D-330080A873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469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CB521-A6BC-498D-920D-330080A8730E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72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672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6656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86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1346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8604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4496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9349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95342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186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4610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8323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48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894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5457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Para la STM el numero de bits</a:t>
            </a:r>
            <a:r>
              <a:rPr lang="es-CO" baseline="0" dirty="0"/>
              <a:t> es 12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F17EF-5930-4383-AFFD-0C94FE7A908E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436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0" y="0"/>
            <a:ext cx="13681075" cy="79216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44" tIns="61722" rIns="123444" bIns="61722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12 Rectángulo redondeado"/>
          <p:cNvSpPr/>
          <p:nvPr/>
        </p:nvSpPr>
        <p:spPr>
          <a:xfrm>
            <a:off x="97720" y="80574"/>
            <a:ext cx="13485632" cy="773011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938152" y="3696758"/>
            <a:ext cx="9576753" cy="1848379"/>
          </a:xfrm>
        </p:spPr>
        <p:txBody>
          <a:bodyPr/>
          <a:lstStyle>
            <a:lvl1pPr marL="0" indent="0" algn="ctr">
              <a:buNone/>
              <a:defRPr sz="3500">
                <a:solidFill>
                  <a:schemeClr val="tx2"/>
                </a:solidFill>
              </a:defRPr>
            </a:lvl1pPr>
            <a:lvl2pPr marL="617220" indent="0" algn="ctr">
              <a:buNone/>
            </a:lvl2pPr>
            <a:lvl3pPr marL="1234440" indent="0" algn="ctr">
              <a:buNone/>
            </a:lvl3pPr>
            <a:lvl4pPr marL="1851660" indent="0" algn="ctr">
              <a:buNone/>
            </a:lvl4pPr>
            <a:lvl5pPr marL="2468880" indent="0" algn="ctr">
              <a:buNone/>
            </a:lvl5pPr>
            <a:lvl6pPr marL="3086100" indent="0" algn="ctr">
              <a:buNone/>
            </a:lvl6pPr>
            <a:lvl7pPr marL="3703320" indent="0" algn="ctr">
              <a:buNone/>
            </a:lvl7pPr>
            <a:lvl8pPr marL="4320540" indent="0" algn="ctr">
              <a:buNone/>
            </a:lvl8pPr>
            <a:lvl9pPr marL="493776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94157" y="1674079"/>
            <a:ext cx="13497848" cy="176423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94157" y="1613341"/>
            <a:ext cx="13497848" cy="139281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94157" y="3438305"/>
            <a:ext cx="13497848" cy="12767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684054" y="1739489"/>
            <a:ext cx="12312968" cy="169801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918779" y="317236"/>
            <a:ext cx="3009837" cy="6759053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368107" y="317235"/>
            <a:ext cx="8322654" cy="6759053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1368107" y="1672343"/>
            <a:ext cx="11628914" cy="5281083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0" y="0"/>
            <a:ext cx="13681075" cy="79216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44" tIns="61722" rIns="123444" bIns="61722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9 Rectángulo redondeado"/>
          <p:cNvSpPr/>
          <p:nvPr/>
        </p:nvSpPr>
        <p:spPr>
          <a:xfrm>
            <a:off x="97720" y="80574"/>
            <a:ext cx="13485632" cy="773011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0711" y="1100226"/>
            <a:ext cx="11628914" cy="1573323"/>
          </a:xfrm>
        </p:spPr>
        <p:txBody>
          <a:bodyPr anchor="b" anchorCtr="0"/>
          <a:lstStyle>
            <a:lvl1pPr algn="l">
              <a:buNone/>
              <a:defRPr sz="5400" b="0" cap="none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80711" y="2943104"/>
            <a:ext cx="11628914" cy="1545817"/>
          </a:xfrm>
        </p:spPr>
        <p:txBody>
          <a:bodyPr anchor="t" anchorCtr="0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97094" y="7129463"/>
            <a:ext cx="5985470" cy="52810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Rectángulo"/>
          <p:cNvSpPr/>
          <p:nvPr/>
        </p:nvSpPr>
        <p:spPr>
          <a:xfrm flipV="1">
            <a:off x="103854" y="2745459"/>
            <a:ext cx="13485846" cy="10562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103456" y="2704621"/>
            <a:ext cx="13486244" cy="5281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02199" y="2851785"/>
            <a:ext cx="13487501" cy="5281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18897" y="7171711"/>
            <a:ext cx="684054" cy="528108"/>
          </a:xfrm>
        </p:spPr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1368107" y="1672343"/>
            <a:ext cx="5609241" cy="5281083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7382080" y="1672343"/>
            <a:ext cx="5609241" cy="5281083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8107" y="315398"/>
            <a:ext cx="11628914" cy="1320271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8107" y="1672343"/>
            <a:ext cx="5586439" cy="880181"/>
          </a:xfrm>
          <a:noFill/>
          <a:ln w="12700" cap="sq" cmpd="sng" algn="ctr">
            <a:noFill/>
            <a:prstDash val="solid"/>
          </a:ln>
        </p:spPr>
        <p:txBody>
          <a:bodyPr lIns="123444" anchor="b" anchorCtr="0">
            <a:noAutofit/>
          </a:bodyPr>
          <a:lstStyle>
            <a:lvl1pPr marL="0" indent="0">
              <a:buNone/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700" b="1"/>
            </a:lvl2pPr>
            <a:lvl3pPr>
              <a:buNone/>
              <a:defRPr sz="24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7410582" y="1672343"/>
            <a:ext cx="5586439" cy="880181"/>
          </a:xfrm>
          <a:noFill/>
          <a:ln w="12700" cap="sq" cmpd="sng" algn="ctr">
            <a:noFill/>
            <a:prstDash val="solid"/>
          </a:ln>
        </p:spPr>
        <p:txBody>
          <a:bodyPr lIns="123444" anchor="b" anchorCtr="0">
            <a:noAutofit/>
          </a:bodyPr>
          <a:lstStyle>
            <a:lvl1pPr marL="0" indent="0">
              <a:buNone/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700" b="1"/>
            </a:lvl2pPr>
            <a:lvl3pPr>
              <a:buNone/>
              <a:defRPr sz="24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half" idx="2"/>
          </p:nvPr>
        </p:nvSpPr>
        <p:spPr>
          <a:xfrm>
            <a:off x="1368107" y="2596533"/>
            <a:ext cx="5586439" cy="4488921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4"/>
          </p:nvPr>
        </p:nvSpPr>
        <p:spPr>
          <a:xfrm>
            <a:off x="7410582" y="2596533"/>
            <a:ext cx="5586439" cy="4488921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0"/>
            <a:ext cx="13681075" cy="7921625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8 Rectángulo redondeado"/>
          <p:cNvSpPr/>
          <p:nvPr/>
        </p:nvSpPr>
        <p:spPr>
          <a:xfrm>
            <a:off x="95767" y="80573"/>
            <a:ext cx="13485632" cy="773150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8107" y="315398"/>
            <a:ext cx="11628914" cy="1320271"/>
          </a:xfrm>
        </p:spPr>
        <p:txBody>
          <a:bodyPr anchor="b" anchorCtr="0"/>
          <a:lstStyle>
            <a:lvl1pPr algn="l">
              <a:buNone/>
              <a:defRPr sz="54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368107" y="1848379"/>
            <a:ext cx="2850224" cy="5193065"/>
          </a:xfrm>
        </p:spPr>
        <p:txBody>
          <a:bodyPr/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1"/>
          </p:nvPr>
        </p:nvSpPr>
        <p:spPr>
          <a:xfrm>
            <a:off x="4446349" y="1848379"/>
            <a:ext cx="8550672" cy="5193065"/>
          </a:xfrm>
        </p:spPr>
        <p:txBody>
          <a:bodyPr vert="horz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8108" y="5660589"/>
            <a:ext cx="10944860" cy="603291"/>
          </a:xfrm>
        </p:spPr>
        <p:txBody>
          <a:bodyPr anchor="ctr">
            <a:noAutofit/>
          </a:bodyPr>
          <a:lstStyle>
            <a:lvl1pPr algn="l">
              <a:buNone/>
              <a:defRPr sz="3800" b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68108" y="6290432"/>
            <a:ext cx="10944860" cy="792163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68107" y="7129463"/>
            <a:ext cx="5814457" cy="52810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18897" y="7171711"/>
            <a:ext cx="684054" cy="528108"/>
          </a:xfrm>
        </p:spPr>
        <p:txBody>
          <a:bodyPr/>
          <a:lstStyle/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102200" y="5409940"/>
            <a:ext cx="13475859" cy="10562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>
          <a:xfrm>
            <a:off x="102501" y="5371728"/>
            <a:ext cx="13475558" cy="5281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102504" y="5513516"/>
            <a:ext cx="13475555" cy="5637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2202" y="77016"/>
            <a:ext cx="13468427" cy="5292086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4300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0"/>
            <a:ext cx="13681075" cy="79216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44" tIns="61722" rIns="123444" bIns="61722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7 Rectángulo redondeado"/>
          <p:cNvSpPr/>
          <p:nvPr/>
        </p:nvSpPr>
        <p:spPr>
          <a:xfrm>
            <a:off x="95767" y="80573"/>
            <a:ext cx="13485632" cy="773150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3444" tIns="61722" rIns="123444" bIns="6172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1368107" y="317232"/>
            <a:ext cx="11628914" cy="1320271"/>
          </a:xfrm>
          <a:prstGeom prst="rect">
            <a:avLst/>
          </a:prstGeom>
        </p:spPr>
        <p:txBody>
          <a:bodyPr lIns="123444" tIns="61722" rIns="123444" bIns="123444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1368107" y="1672343"/>
            <a:ext cx="11628914" cy="5281083"/>
          </a:xfrm>
          <a:prstGeom prst="rect">
            <a:avLst/>
          </a:prstGeom>
        </p:spPr>
        <p:txBody>
          <a:bodyPr lIns="123444" tIns="61722" rIns="123444" bIns="61722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9234726" y="7151467"/>
            <a:ext cx="3705291" cy="550113"/>
          </a:xfrm>
          <a:prstGeom prst="rect">
            <a:avLst/>
          </a:prstGeom>
        </p:spPr>
        <p:txBody>
          <a:bodyPr lIns="123444" tIns="61722" rIns="123444" bIns="61722" anchor="ctr" anchorCtr="0"/>
          <a:lstStyle>
            <a:lvl1pPr algn="r" eaLnBrk="1" latinLnBrk="0" hangingPunct="1">
              <a:defRPr kumimoji="0" sz="1900">
                <a:solidFill>
                  <a:schemeClr val="tx2"/>
                </a:solidFill>
              </a:defRPr>
            </a:lvl1pPr>
          </a:lstStyle>
          <a:p>
            <a:fld id="{27CAF815-7484-4C24-B8EC-E5B83B21B60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368107" y="7129463"/>
            <a:ext cx="5928466" cy="528108"/>
          </a:xfrm>
          <a:prstGeom prst="rect">
            <a:avLst/>
          </a:prstGeom>
        </p:spPr>
        <p:txBody>
          <a:bodyPr lIns="123444" tIns="61722" rIns="123444" bIns="61722" anchor="ctr" anchorCtr="0"/>
          <a:lstStyle>
            <a:lvl1pPr eaLnBrk="1" latinLnBrk="0" hangingPunct="1">
              <a:defRPr kumimoji="0" sz="1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218897" y="7173472"/>
            <a:ext cx="684054" cy="52810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9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4FB55AF-B816-45E5-9F27-B43BA6917C16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70332" indent="-370332" algn="l" rtl="0" eaLnBrk="1" latinLnBrk="0" hangingPunct="1">
        <a:spcBef>
          <a:spcPts val="783"/>
        </a:spcBef>
        <a:buClr>
          <a:schemeClr val="accent1"/>
        </a:buClr>
        <a:buSzPct val="85000"/>
        <a:buFont typeface="Wingdings 2"/>
        <a:buChar char=""/>
        <a:defRPr kumimoji="0"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308610" algn="l" rtl="0" eaLnBrk="1" latinLnBrk="0" hangingPunct="1">
        <a:spcBef>
          <a:spcPts val="500"/>
        </a:spcBef>
        <a:buClr>
          <a:schemeClr val="accent2"/>
        </a:buClr>
        <a:buSzPct val="85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0996" indent="-308610" algn="l" rtl="0" eaLnBrk="1" latinLnBrk="0" hangingPunct="1">
        <a:spcBef>
          <a:spcPts val="50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481328" indent="-308610" algn="l" rtl="0" eaLnBrk="1" latinLnBrk="0" hangingPunct="1">
        <a:spcBef>
          <a:spcPts val="500"/>
        </a:spcBef>
        <a:buClr>
          <a:schemeClr val="accent3"/>
        </a:buClr>
        <a:buSzPct val="80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308610" algn="l" rtl="0" eaLnBrk="1" latinLnBrk="0" hangingPunct="1">
        <a:spcBef>
          <a:spcPts val="500"/>
        </a:spcBef>
        <a:buClr>
          <a:schemeClr val="accent3"/>
        </a:buClr>
        <a:buFontTx/>
        <a:buChar char="o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992" indent="-308610" algn="l" rtl="0" eaLnBrk="1" latinLnBrk="0" hangingPunct="1">
        <a:spcBef>
          <a:spcPts val="500"/>
        </a:spcBef>
        <a:buClr>
          <a:schemeClr val="accent3"/>
        </a:buClr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92324" indent="-308610" algn="l" rtl="0" eaLnBrk="1" latinLnBrk="0" hangingPunct="1">
        <a:spcBef>
          <a:spcPts val="500"/>
        </a:spcBef>
        <a:buClr>
          <a:schemeClr val="accent2"/>
        </a:buClr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962656" indent="-308610" algn="l" rtl="0" eaLnBrk="1" latinLnBrk="0" hangingPunct="1">
        <a:spcBef>
          <a:spcPts val="500"/>
        </a:spcBef>
        <a:buClr>
          <a:schemeClr val="accent1">
            <a:tint val="60000"/>
          </a:schemeClr>
        </a:buClr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332988" indent="-308610" algn="l" rtl="0" eaLnBrk="1" latinLnBrk="0" hangingPunct="1">
        <a:spcBef>
          <a:spcPts val="500"/>
        </a:spcBef>
        <a:buClr>
          <a:schemeClr val="accent2">
            <a:tint val="60000"/>
          </a:schemeClr>
        </a:buClr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717487" y="432420"/>
            <a:ext cx="61842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tabLst>
                <a:tab pos="1976438" algn="l"/>
              </a:tabLst>
            </a:pPr>
            <a:r>
              <a:rPr lang="es-CO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TIMER STM32F7xx</a:t>
            </a:r>
          </a:p>
        </p:txBody>
      </p:sp>
    </p:spTree>
    <p:extLst>
      <p:ext uri="{BB962C8B-B14F-4D97-AF65-F5344CB8AC3E}">
        <p14:creationId xmlns:p14="http://schemas.microsoft.com/office/powerpoint/2010/main" val="40467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502347" y="1944588"/>
            <a:ext cx="12716691" cy="4752528"/>
            <a:chOff x="215801" y="1597681"/>
            <a:chExt cx="12716691" cy="4752528"/>
          </a:xfrm>
        </p:grpSpPr>
        <p:pic>
          <p:nvPicPr>
            <p:cNvPr id="1026" name="Picture 2" descr="C:\Users\german.vargas\Downloads\01-timer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" r="3846"/>
            <a:stretch/>
          </p:blipFill>
          <p:spPr bwMode="auto">
            <a:xfrm>
              <a:off x="215801" y="1597681"/>
              <a:ext cx="12716691" cy="47525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1 Rectángulo"/>
            <p:cNvSpPr/>
            <p:nvPr/>
          </p:nvSpPr>
          <p:spPr>
            <a:xfrm>
              <a:off x="265257" y="2520652"/>
              <a:ext cx="89505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ARR</a:t>
              </a:r>
            </a:p>
          </p:txBody>
        </p:sp>
        <p:sp>
          <p:nvSpPr>
            <p:cNvPr id="7" name="6 Rectángulo"/>
            <p:cNvSpPr/>
            <p:nvPr/>
          </p:nvSpPr>
          <p:spPr>
            <a:xfrm>
              <a:off x="4032225" y="2090345"/>
              <a:ext cx="352839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3600" b="1" dirty="0">
                  <a:ln w="1905"/>
                  <a:solidFill>
                    <a:srgbClr val="0070C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CLK * PSC</a:t>
              </a:r>
              <a:endParaRPr lang="es-ES" sz="3600" b="1" cap="none" spc="0" dirty="0">
                <a:ln w="1905"/>
                <a:solidFill>
                  <a:srgbClr val="0070C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265129" y="4622017"/>
              <a:ext cx="7906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dirty="0">
                  <a:ln w="1905"/>
                  <a:solidFill>
                    <a:srgbClr val="FF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CNT</a:t>
              </a:r>
              <a:endParaRPr lang="es-ES" sz="2800" b="1" cap="none" spc="0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cxnSp>
          <p:nvCxnSpPr>
            <p:cNvPr id="4" name="3 Conector recto"/>
            <p:cNvCxnSpPr/>
            <p:nvPr/>
          </p:nvCxnSpPr>
          <p:spPr>
            <a:xfrm>
              <a:off x="1265893" y="2880692"/>
              <a:ext cx="10255164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5267119" y="5451464"/>
              <a:ext cx="0" cy="36004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/>
            <p:nvPr/>
          </p:nvCxnSpPr>
          <p:spPr>
            <a:xfrm>
              <a:off x="9328543" y="5462222"/>
              <a:ext cx="0" cy="36004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036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A0D5C6-44F3-4DEF-91DE-184EFE76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17" y="1080492"/>
            <a:ext cx="9204498" cy="6448349"/>
          </a:xfrm>
          <a:prstGeom prst="rect">
            <a:avLst/>
          </a:prstGeom>
        </p:spPr>
      </p:pic>
      <p:sp>
        <p:nvSpPr>
          <p:cNvPr id="3" name="1 Rectángulo">
            <a:extLst>
              <a:ext uri="{FF2B5EF4-FFF2-40B4-BE49-F238E27FC236}">
                <a16:creationId xmlns:a16="http://schemas.microsoft.com/office/drawing/2014/main" id="{01B2B31F-3A2A-4BF5-93AA-A61CD1F88466}"/>
              </a:ext>
            </a:extLst>
          </p:cNvPr>
          <p:cNvSpPr/>
          <p:nvPr/>
        </p:nvSpPr>
        <p:spPr>
          <a:xfrm>
            <a:off x="931696" y="3584269"/>
            <a:ext cx="1829348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ARR=36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319FFB-E847-4AE5-8A4D-D596AFD81143}"/>
              </a:ext>
            </a:extLst>
          </p:cNvPr>
          <p:cNvSpPr txBox="1"/>
          <p:nvPr/>
        </p:nvSpPr>
        <p:spPr>
          <a:xfrm>
            <a:off x="730246" y="2592660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YO MANDO EN LA IRQ!!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A588CF2-B53D-40A7-8BBD-2D57624BB261}"/>
              </a:ext>
            </a:extLst>
          </p:cNvPr>
          <p:cNvCxnSpPr>
            <a:stCxn id="4" idx="2"/>
            <a:endCxn id="3" idx="0"/>
          </p:cNvCxnSpPr>
          <p:nvPr/>
        </p:nvCxnSpPr>
        <p:spPr>
          <a:xfrm>
            <a:off x="1846370" y="3423657"/>
            <a:ext cx="0" cy="1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3157DF0-E594-4719-9808-F0D91E920AA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61044" y="3672780"/>
            <a:ext cx="6527765" cy="234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4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453081A-428B-4EB4-A554-6267E816CCD2}"/>
                  </a:ext>
                </a:extLst>
              </p:cNvPr>
              <p:cNvSpPr txBox="1"/>
              <p:nvPr/>
            </p:nvSpPr>
            <p:spPr>
              <a:xfrm>
                <a:off x="5314414" y="4732604"/>
                <a:ext cx="5446876" cy="756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𝐼𝑅𝑄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𝑂𝑆𝐶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𝑃𝑆𝐶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453081A-428B-4EB4-A554-6267E816C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14" y="4732604"/>
                <a:ext cx="5446876" cy="756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476A169-3956-413A-B440-1BF9512A28CE}"/>
                  </a:ext>
                </a:extLst>
              </p:cNvPr>
              <p:cNvSpPr txBox="1"/>
              <p:nvPr/>
            </p:nvSpPr>
            <p:spPr>
              <a:xfrm>
                <a:off x="6411702" y="6199296"/>
                <a:ext cx="3252301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𝐼𝑅𝑄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476A169-3956-413A-B440-1BF9512A2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702" y="6199296"/>
                <a:ext cx="3252301" cy="759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7F486E-113C-4C77-9103-02A43EDAD72B}"/>
                  </a:ext>
                </a:extLst>
              </p:cNvPr>
              <p:cNvSpPr txBox="1"/>
              <p:nvPr/>
            </p:nvSpPr>
            <p:spPr>
              <a:xfrm>
                <a:off x="1226054" y="1863058"/>
                <a:ext cx="3775201" cy="743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𝐹𝑟𝑒𝑞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𝐶𝑁𝑇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𝑂𝑆𝐶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𝑃𝑆𝐶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7F486E-113C-4C77-9103-02A43EDA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054" y="1863058"/>
                <a:ext cx="3775201" cy="743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>
            <a:extLst>
              <a:ext uri="{FF2B5EF4-FFF2-40B4-BE49-F238E27FC236}">
                <a16:creationId xmlns:a16="http://schemas.microsoft.com/office/drawing/2014/main" id="{37D89B87-D660-4A6E-896F-0C9EA01BA733}"/>
              </a:ext>
            </a:extLst>
          </p:cNvPr>
          <p:cNvSpPr/>
          <p:nvPr/>
        </p:nvSpPr>
        <p:spPr>
          <a:xfrm>
            <a:off x="647849" y="1342641"/>
            <a:ext cx="5184576" cy="1846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C8E535-AACD-4C53-BEB0-CD5E2C1F7ADE}"/>
              </a:ext>
            </a:extLst>
          </p:cNvPr>
          <p:cNvSpPr/>
          <p:nvPr/>
        </p:nvSpPr>
        <p:spPr>
          <a:xfrm>
            <a:off x="5036091" y="4508070"/>
            <a:ext cx="6124925" cy="2693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1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7" y="4680892"/>
            <a:ext cx="5775093" cy="25485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17" y="1440531"/>
            <a:ext cx="7272808" cy="2993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68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1800572"/>
            <a:ext cx="11051702" cy="210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610434" y="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1137582" y="7417196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162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6264473" y="2933903"/>
            <a:ext cx="6264696" cy="9549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936476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RCC APB1 </a:t>
            </a:r>
            <a:r>
              <a:rPr lang="es-CO" sz="3600" i="1" dirty="0" err="1">
                <a:solidFill>
                  <a:schemeClr val="tx2"/>
                </a:solidFill>
              </a:rPr>
              <a:t>Peripheral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Clock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Enable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(RCC_APB1ENR)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9"/>
          <a:stretch/>
        </p:blipFill>
        <p:spPr bwMode="auto">
          <a:xfrm>
            <a:off x="2296766" y="4101830"/>
            <a:ext cx="3391643" cy="3637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60" y="4104828"/>
            <a:ext cx="3313993" cy="3622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9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rgbClr val="002060"/>
                </a:solidFill>
              </a:rPr>
              <a:t>Prescaler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TIMx_PSC</a:t>
            </a:r>
            <a:r>
              <a:rPr lang="es-CO" sz="3600" i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689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7" y="2376636"/>
            <a:ext cx="13105234" cy="1230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8" y="4672949"/>
            <a:ext cx="7402007" cy="630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2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Auto-</a:t>
            </a:r>
            <a:r>
              <a:rPr lang="es-CO" sz="3600" i="1" dirty="0" err="1">
                <a:solidFill>
                  <a:srgbClr val="002060"/>
                </a:solidFill>
              </a:rPr>
              <a:t>Reload</a:t>
            </a:r>
            <a:r>
              <a:rPr lang="es-CO" sz="3600" i="1" dirty="0">
                <a:solidFill>
                  <a:srgbClr val="002060"/>
                </a:solidFill>
              </a:rPr>
              <a:t>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TIMx_ARR</a:t>
            </a:r>
            <a:r>
              <a:rPr lang="es-CO" sz="3600" i="1" dirty="0">
                <a:solidFill>
                  <a:srgbClr val="002060"/>
                </a:solidFill>
              </a:rPr>
              <a:t>) (16bits):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689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2" y="2664668"/>
            <a:ext cx="13255250" cy="1167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31" y="4608884"/>
            <a:ext cx="6408711" cy="488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3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Auto-</a:t>
            </a:r>
            <a:r>
              <a:rPr lang="es-CO" sz="3600" i="1" dirty="0" err="1">
                <a:solidFill>
                  <a:srgbClr val="002060"/>
                </a:solidFill>
              </a:rPr>
              <a:t>Reload</a:t>
            </a:r>
            <a:r>
              <a:rPr lang="es-CO" sz="3600" i="1" dirty="0">
                <a:solidFill>
                  <a:srgbClr val="002060"/>
                </a:solidFill>
              </a:rPr>
              <a:t>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TIMx_ARR</a:t>
            </a:r>
            <a:r>
              <a:rPr lang="es-CO" sz="3600" i="1" dirty="0">
                <a:solidFill>
                  <a:srgbClr val="002060"/>
                </a:solidFill>
              </a:rPr>
              <a:t>) (32bits):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766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6" y="2193055"/>
            <a:ext cx="13358686" cy="2378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04" y="5084003"/>
            <a:ext cx="9848683" cy="1051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0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60483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Control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1 (TIMx_CR1):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777542" y="7357382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668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679079" y="4988901"/>
            <a:ext cx="3786610" cy="10171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7560617" y="5056491"/>
            <a:ext cx="2775701" cy="91602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4" y="2230186"/>
            <a:ext cx="11727827" cy="1442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81" y="5108162"/>
            <a:ext cx="3657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82" y="5108419"/>
            <a:ext cx="2533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8769911" y="2230186"/>
            <a:ext cx="749244" cy="144259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1631451" y="2230186"/>
            <a:ext cx="825710" cy="14425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54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73" y="2305720"/>
            <a:ext cx="12461219" cy="109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-71636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DMA/</a:t>
            </a:r>
            <a:r>
              <a:rPr lang="es-CO" sz="3600" i="1" dirty="0" err="1">
                <a:solidFill>
                  <a:schemeClr val="tx2"/>
                </a:solidFill>
              </a:rPr>
              <a:t>interrupt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enable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(</a:t>
            </a:r>
            <a:r>
              <a:rPr lang="es-CO" sz="3600" i="1" dirty="0" err="1">
                <a:solidFill>
                  <a:schemeClr val="tx2"/>
                </a:solidFill>
              </a:rPr>
              <a:t>TIMx_DIER</a:t>
            </a:r>
            <a:r>
              <a:rPr lang="es-CO" sz="3600" i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777542" y="7357382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674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457161" y="2305721"/>
            <a:ext cx="867931" cy="1095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384153" y="4813910"/>
            <a:ext cx="4608512" cy="13071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63" y="4906035"/>
            <a:ext cx="4453794" cy="114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67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pic>
        <p:nvPicPr>
          <p:cNvPr id="2050" name="Picture 2" descr="Mago del Tiempo | Yu-Gi-Oh! Wiki en Español | Fandom">
            <a:extLst>
              <a:ext uri="{FF2B5EF4-FFF2-40B4-BE49-F238E27FC236}">
                <a16:creationId xmlns:a16="http://schemas.microsoft.com/office/drawing/2014/main" id="{4EE86A98-4A2D-4C79-98C9-7A05A63E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5" y="1512540"/>
            <a:ext cx="5181600" cy="518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27FA147-E4E1-4113-A07A-F120CD553C62}"/>
              </a:ext>
            </a:extLst>
          </p:cNvPr>
          <p:cNvSpPr/>
          <p:nvPr/>
        </p:nvSpPr>
        <p:spPr>
          <a:xfrm>
            <a:off x="6764965" y="1512540"/>
            <a:ext cx="2451836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BÁSICOS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0A44FD1E-8365-4DB8-88C4-AF0D41B18CF3}"/>
              </a:ext>
            </a:extLst>
          </p:cNvPr>
          <p:cNvSpPr>
            <a:spLocks noGrp="1"/>
          </p:cNvSpPr>
          <p:nvPr>
            <p:ph sz="half" idx="4"/>
          </p:nvPr>
        </p:nvSpPr>
        <p:spPr>
          <a:xfrm>
            <a:off x="6774924" y="2592660"/>
            <a:ext cx="5586439" cy="4488921"/>
          </a:xfrm>
        </p:spPr>
        <p:txBody>
          <a:bodyPr/>
          <a:lstStyle/>
          <a:p>
            <a:r>
              <a:rPr lang="es-CO" dirty="0"/>
              <a:t>Generar una base de tiempo</a:t>
            </a:r>
          </a:p>
          <a:p>
            <a:r>
              <a:rPr lang="es-CO" dirty="0"/>
              <a:t>Tienen una interrupción asociada.</a:t>
            </a:r>
          </a:p>
          <a:p>
            <a:r>
              <a:rPr lang="es-CO" dirty="0"/>
              <a:t>En resumen, sirven solo para medir tiempo. </a:t>
            </a:r>
          </a:p>
        </p:txBody>
      </p:sp>
    </p:spTree>
    <p:extLst>
      <p:ext uri="{BB962C8B-B14F-4D97-AF65-F5344CB8AC3E}">
        <p14:creationId xmlns:p14="http://schemas.microsoft.com/office/powerpoint/2010/main" val="1994406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1" y="2016596"/>
            <a:ext cx="11534861" cy="1990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2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S</a:t>
            </a:r>
            <a:r>
              <a:rPr lang="es-CO" sz="3600" i="1" dirty="0">
                <a:solidFill>
                  <a:srgbClr val="002060"/>
                </a:solidFill>
              </a:rPr>
              <a:t>tatus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TIMx_SR</a:t>
            </a:r>
            <a:r>
              <a:rPr lang="es-CO" sz="3600" i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676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097122" y="3024708"/>
            <a:ext cx="713810" cy="95316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744193" y="4592049"/>
            <a:ext cx="5616624" cy="208823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70" y="4835953"/>
            <a:ext cx="5176572" cy="156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-71636"/>
            <a:ext cx="12312968" cy="1320271"/>
          </a:xfrm>
        </p:spPr>
        <p:txBody>
          <a:bodyPr>
            <a:normAutofit/>
          </a:bodyPr>
          <a:lstStyle/>
          <a:p>
            <a:pPr algn="r"/>
            <a:r>
              <a:rPr lang="es-CO" sz="4800" dirty="0">
                <a:solidFill>
                  <a:srgbClr val="002060"/>
                </a:solidFill>
              </a:rPr>
              <a:t>EJEMPLO –TIMER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503833" y="360412"/>
            <a:ext cx="10729192" cy="597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#include &lt;</a:t>
            </a:r>
            <a:r>
              <a:rPr lang="en-US" sz="2400" b="1" dirty="0" err="1"/>
              <a:t>stdio.h</a:t>
            </a:r>
            <a:r>
              <a:rPr lang="en-US" sz="2400" b="1" dirty="0"/>
              <a:t>&gt;</a:t>
            </a:r>
            <a:endParaRPr lang="es-CO" sz="2400" b="1" dirty="0"/>
          </a:p>
          <a:p>
            <a:pPr marL="0" indent="0">
              <a:buNone/>
            </a:pPr>
            <a:r>
              <a:rPr lang="en-US" sz="2400" b="1" dirty="0"/>
              <a:t>#include "STM32F7xx.h"</a:t>
            </a:r>
            <a:endParaRPr lang="es-CO" sz="2400" b="1" dirty="0"/>
          </a:p>
          <a:p>
            <a:pPr marL="0" indent="0">
              <a:buNone/>
            </a:pPr>
            <a:r>
              <a:rPr lang="en-US" sz="2400" b="1" dirty="0"/>
              <a:t> </a:t>
            </a:r>
            <a:endParaRPr lang="es-CO" sz="2400" b="1" dirty="0"/>
          </a:p>
          <a:p>
            <a:pPr marL="0" indent="0">
              <a:buNone/>
            </a:pPr>
            <a:r>
              <a:rPr lang="en-US" sz="2400" b="1" dirty="0"/>
              <a:t> </a:t>
            </a:r>
            <a:r>
              <a:rPr lang="en-US" sz="2400" b="1" dirty="0" err="1"/>
              <a:t>int</a:t>
            </a:r>
            <a:r>
              <a:rPr lang="en-US" sz="2400" b="1" dirty="0"/>
              <a:t> main(){</a:t>
            </a:r>
            <a:endParaRPr lang="es-CO" sz="2400" b="1" dirty="0"/>
          </a:p>
          <a:p>
            <a:pPr marL="0" indent="0">
              <a:buNone/>
            </a:pPr>
            <a:r>
              <a:rPr lang="es-CO" sz="2400" b="1" dirty="0"/>
              <a:t>	</a:t>
            </a:r>
            <a:r>
              <a:rPr lang="en-US" sz="2400" b="1" dirty="0"/>
              <a:t>//</a:t>
            </a:r>
            <a:r>
              <a:rPr lang="en-US" sz="2400" b="1" dirty="0" err="1"/>
              <a:t>Config</a:t>
            </a:r>
            <a:r>
              <a:rPr lang="en-US" sz="2400" b="1" dirty="0"/>
              <a:t> Timer</a:t>
            </a:r>
            <a:endParaRPr lang="es-CO" sz="2400" b="1" dirty="0"/>
          </a:p>
          <a:p>
            <a:pPr marL="0" indent="0">
              <a:buNone/>
            </a:pPr>
            <a:r>
              <a:rPr lang="en-US" sz="2400" b="1" dirty="0"/>
              <a:t>  	RCC-&gt;APB1ENR |= </a:t>
            </a:r>
          </a:p>
          <a:p>
            <a:pPr marL="0" indent="0">
              <a:buNone/>
            </a:pPr>
            <a:r>
              <a:rPr lang="en-US" sz="2400" b="1" dirty="0"/>
              <a:t>	TIM5-&gt;PSC =            ; // </a:t>
            </a:r>
            <a:r>
              <a:rPr lang="en-US" sz="2400" b="1" dirty="0" err="1"/>
              <a:t>Prescalar</a:t>
            </a:r>
            <a:r>
              <a:rPr lang="en-US" sz="2400" b="1" dirty="0"/>
              <a:t> Value</a:t>
            </a:r>
          </a:p>
          <a:p>
            <a:pPr marL="0" indent="0">
              <a:buNone/>
            </a:pPr>
            <a:r>
              <a:rPr lang="en-US" sz="2400" b="1" dirty="0"/>
              <a:t>                TIM5-&gt;ARR =            ; // Auto Reload Register value </a:t>
            </a:r>
          </a:p>
          <a:p>
            <a:pPr marL="0" indent="0">
              <a:buNone/>
            </a:pPr>
            <a:r>
              <a:rPr lang="en-US" sz="2400" b="1" dirty="0"/>
              <a:t>                TIM5-&gt;DIER |=       ; //Enable IRQ on update		 </a:t>
            </a:r>
          </a:p>
          <a:p>
            <a:pPr marL="0" indent="0">
              <a:buNone/>
            </a:pPr>
            <a:r>
              <a:rPr lang="en-US" sz="2400" b="1" dirty="0"/>
              <a:t>                TIM5-&gt;CR1 |=        ; // Enable Counting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err="1"/>
              <a:t>NVIC_EnableIRQ</a:t>
            </a:r>
            <a:r>
              <a:rPr lang="en-US" sz="2400" b="1" dirty="0"/>
              <a:t>(TIM5_IRQn); // Enable IRQ for TIM5 in NVIC	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s-CO" sz="2400" b="1" dirty="0"/>
              <a:t>		</a:t>
            </a:r>
          </a:p>
          <a:p>
            <a:pPr marL="0" indent="0">
              <a:buNone/>
            </a:pPr>
            <a:r>
              <a:rPr lang="en-US" sz="2400" b="1" dirty="0"/>
              <a:t>                       while(true){</a:t>
            </a:r>
          </a:p>
          <a:p>
            <a:pPr marL="0" indent="0">
              <a:buNone/>
            </a:pPr>
            <a:r>
              <a:rPr lang="en-US" sz="2400" b="1" dirty="0"/>
              <a:t>                       }</a:t>
            </a:r>
          </a:p>
          <a:p>
            <a:pPr marL="0" indent="0">
              <a:buNone/>
            </a:pPr>
            <a:endParaRPr lang="es-CO" sz="2400" b="1" dirty="0"/>
          </a:p>
          <a:p>
            <a:pPr marL="0" indent="0">
              <a:buNone/>
            </a:pPr>
            <a:r>
              <a:rPr lang="es-CO" sz="2400" b="1" dirty="0"/>
              <a:t>}</a:t>
            </a:r>
          </a:p>
          <a:p>
            <a:pPr marL="0" indent="0">
              <a:buNone/>
            </a:pPr>
            <a:r>
              <a:rPr lang="es-CO" sz="2400" b="1" i="1" dirty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r>
              <a:rPr lang="es-CO" sz="2400" b="1" i="1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100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-71636"/>
            <a:ext cx="12312968" cy="1320271"/>
          </a:xfrm>
        </p:spPr>
        <p:txBody>
          <a:bodyPr>
            <a:normAutofit/>
          </a:bodyPr>
          <a:lstStyle/>
          <a:p>
            <a:pPr algn="r"/>
            <a:r>
              <a:rPr lang="es-CO" sz="4800" dirty="0">
                <a:solidFill>
                  <a:srgbClr val="002060"/>
                </a:solidFill>
              </a:rPr>
              <a:t>EJEMPLO –TIMER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295921" y="504428"/>
            <a:ext cx="10873208" cy="597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#include &lt;</a:t>
            </a:r>
            <a:r>
              <a:rPr lang="en-US" sz="2400" b="1" dirty="0" err="1"/>
              <a:t>stdio.h</a:t>
            </a:r>
            <a:r>
              <a:rPr lang="en-US" sz="2400" b="1" dirty="0"/>
              <a:t>&gt;</a:t>
            </a:r>
            <a:endParaRPr lang="es-CO" sz="2400" b="1" dirty="0"/>
          </a:p>
          <a:p>
            <a:pPr marL="0" indent="0">
              <a:buNone/>
            </a:pPr>
            <a:r>
              <a:rPr lang="en-US" sz="2400" b="1" dirty="0"/>
              <a:t>#include "STM32F7xx.h"</a:t>
            </a:r>
            <a:endParaRPr lang="es-CO" sz="2400" b="1" dirty="0"/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sz="2400" b="1" dirty="0"/>
              <a:t>extern  "C"  </a:t>
            </a:r>
          </a:p>
          <a:p>
            <a:pPr marL="0" indent="0">
              <a:buNone/>
            </a:pPr>
            <a:r>
              <a:rPr lang="en-US" sz="2400" b="1" dirty="0"/>
              <a:t>	{</a:t>
            </a:r>
          </a:p>
          <a:p>
            <a:pPr marL="0" indent="0">
              <a:buNone/>
            </a:pPr>
            <a:r>
              <a:rPr lang="en-US" sz="2400" b="1" dirty="0"/>
              <a:t>	void TIM5_IRQHandler(void){      // </a:t>
            </a:r>
            <a:r>
              <a:rPr lang="en-US" sz="2400" b="1" dirty="0" err="1"/>
              <a:t>Interrupción</a:t>
            </a:r>
            <a:r>
              <a:rPr lang="en-US" sz="2400" b="1" dirty="0"/>
              <a:t> Timer </a:t>
            </a:r>
          </a:p>
          <a:p>
            <a:pPr marL="0" indent="0">
              <a:buNone/>
            </a:pPr>
            <a:r>
              <a:rPr lang="en-US" sz="2400" b="1" dirty="0"/>
              <a:t>		TIM5-&gt;SR &amp; =~  (1&lt;&lt;0); // Clear IRQ flag in TIM5 </a:t>
            </a:r>
          </a:p>
          <a:p>
            <a:pPr marL="0" indent="0">
              <a:buNone/>
            </a:pPr>
            <a:r>
              <a:rPr lang="en-US" sz="2400" b="1" dirty="0"/>
              <a:t>                                           GPIOD-&gt;ODR =~ GPIOD-&gt;ODR;</a:t>
            </a:r>
          </a:p>
          <a:p>
            <a:pPr marL="0" indent="0">
              <a:buNone/>
            </a:pPr>
            <a:r>
              <a:rPr lang="en-US" sz="2400" b="1" dirty="0"/>
              <a:t>                      }</a:t>
            </a:r>
            <a:r>
              <a:rPr lang="es-CO" sz="2400" b="1" dirty="0"/>
              <a:t>	</a:t>
            </a:r>
          </a:p>
          <a:p>
            <a:pPr marL="0" indent="0">
              <a:buNone/>
            </a:pPr>
            <a:r>
              <a:rPr lang="es-CO" sz="2400" b="1" dirty="0"/>
              <a:t>		</a:t>
            </a:r>
          </a:p>
          <a:p>
            <a:pPr marL="0" indent="0">
              <a:buNone/>
            </a:pPr>
            <a:endParaRPr lang="es-CO" sz="2400" b="1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0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95921" y="578177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PWM MODE: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15283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DE5FBAF-17AA-416C-AA91-E84E2160B62F}"/>
              </a:ext>
            </a:extLst>
          </p:cNvPr>
          <p:cNvSpPr txBox="1"/>
          <p:nvPr/>
        </p:nvSpPr>
        <p:spPr>
          <a:xfrm>
            <a:off x="1265273" y="1512541"/>
            <a:ext cx="11767952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+mn-lt"/>
              </a:rPr>
              <a:t>Una modulación por ancho de pulso (PWM) se caracteriza por una señal que tiene una frecuencia determinada, la cual se compone por un tiempo en alto (</a:t>
            </a:r>
            <a:r>
              <a:rPr lang="es-ES" sz="2400" i="1" dirty="0" err="1">
                <a:latin typeface="+mn-lt"/>
              </a:rPr>
              <a:t>duty</a:t>
            </a:r>
            <a:r>
              <a:rPr lang="es-ES" sz="2400" i="1" dirty="0">
                <a:latin typeface="+mn-lt"/>
              </a:rPr>
              <a:t> </a:t>
            </a:r>
            <a:r>
              <a:rPr lang="es-ES" sz="2400" i="1" dirty="0" err="1">
                <a:latin typeface="+mn-lt"/>
              </a:rPr>
              <a:t>cycle</a:t>
            </a:r>
            <a:r>
              <a:rPr lang="es-ES" sz="2400" dirty="0">
                <a:latin typeface="+mn-lt"/>
              </a:rPr>
              <a:t>) y/o un tiempo en bajo.</a:t>
            </a:r>
          </a:p>
        </p:txBody>
      </p:sp>
      <p:pic>
        <p:nvPicPr>
          <p:cNvPr id="7" name="Qué es PWM y para que sirve   Una explicación sencilla y detallada[1]">
            <a:hlinkClick r:id="" action="ppaction://media"/>
            <a:extLst>
              <a:ext uri="{FF2B5EF4-FFF2-40B4-BE49-F238E27FC236}">
                <a16:creationId xmlns:a16="http://schemas.microsoft.com/office/drawing/2014/main" id="{F76FFAE8-9C56-4497-887B-2C93BCFF3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000"/>
          <a:stretch/>
        </p:blipFill>
        <p:spPr>
          <a:xfrm>
            <a:off x="7212832" y="3024708"/>
            <a:ext cx="5202970" cy="413420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70AF002-9C55-446C-A5C2-C5A66F0782E8}"/>
              </a:ext>
            </a:extLst>
          </p:cNvPr>
          <p:cNvSpPr txBox="1"/>
          <p:nvPr/>
        </p:nvSpPr>
        <p:spPr>
          <a:xfrm>
            <a:off x="1655961" y="4111851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Periodo = 1/f</a:t>
            </a:r>
          </a:p>
          <a:p>
            <a:r>
              <a:rPr lang="es-CO" dirty="0" err="1"/>
              <a:t>T_On</a:t>
            </a:r>
            <a:r>
              <a:rPr lang="es-CO" dirty="0"/>
              <a:t> = Periodo * DC</a:t>
            </a:r>
          </a:p>
          <a:p>
            <a:r>
              <a:rPr lang="es-CO" dirty="0" err="1"/>
              <a:t>T_Off</a:t>
            </a:r>
            <a:r>
              <a:rPr lang="es-CO" dirty="0"/>
              <a:t> = (Periodo – </a:t>
            </a:r>
            <a:r>
              <a:rPr lang="es-CO" dirty="0" err="1"/>
              <a:t>T_On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6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WM Duty Cycle">
            <a:extLst>
              <a:ext uri="{FF2B5EF4-FFF2-40B4-BE49-F238E27FC236}">
                <a16:creationId xmlns:a16="http://schemas.microsoft.com/office/drawing/2014/main" id="{96C66043-243C-4CA8-B071-8AD3EF5A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974" y="926910"/>
            <a:ext cx="7561126" cy="606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5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95921" y="578177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PWM MODE: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15283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53" y="1512540"/>
            <a:ext cx="11250810" cy="581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3024113" y="3860229"/>
            <a:ext cx="98106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3035647" y="1527810"/>
            <a:ext cx="0" cy="23324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2097121" y="381679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Time</a:t>
            </a:r>
          </a:p>
        </p:txBody>
      </p:sp>
      <p:cxnSp>
        <p:nvCxnSpPr>
          <p:cNvPr id="18" name="17 Conector recto"/>
          <p:cNvCxnSpPr/>
          <p:nvPr/>
        </p:nvCxnSpPr>
        <p:spPr>
          <a:xfrm>
            <a:off x="3715618" y="3168724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6014541" y="324073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4113758" y="2790830"/>
            <a:ext cx="0" cy="27469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6418014" y="2781887"/>
            <a:ext cx="0" cy="27469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23 Grupo"/>
          <p:cNvGrpSpPr/>
          <p:nvPr/>
        </p:nvGrpSpPr>
        <p:grpSpPr>
          <a:xfrm>
            <a:off x="1788443" y="4435251"/>
            <a:ext cx="1235670" cy="923330"/>
            <a:chOff x="1788443" y="4435251"/>
            <a:chExt cx="1235670" cy="923330"/>
          </a:xfrm>
        </p:grpSpPr>
        <p:sp>
          <p:nvSpPr>
            <p:cNvPr id="19" name="18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70C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1</a:t>
              </a: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1799977" y="5400972"/>
            <a:ext cx="1235670" cy="923330"/>
            <a:chOff x="1788443" y="4435251"/>
            <a:chExt cx="1235670" cy="923330"/>
          </a:xfrm>
        </p:grpSpPr>
        <p:sp>
          <p:nvSpPr>
            <p:cNvPr id="27" name="26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B05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2</a:t>
              </a: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1799977" y="6337076"/>
            <a:ext cx="1235670" cy="923330"/>
            <a:chOff x="1788443" y="4435251"/>
            <a:chExt cx="1235670" cy="923330"/>
          </a:xfrm>
        </p:grpSpPr>
        <p:sp>
          <p:nvSpPr>
            <p:cNvPr id="30" name="29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3</a:t>
              </a: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83519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95921" y="578177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PWM MODE: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15283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53" y="1527810"/>
            <a:ext cx="11250810" cy="581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3024113" y="3860229"/>
            <a:ext cx="98106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3035647" y="1527810"/>
            <a:ext cx="0" cy="23324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2097121" y="381679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Time</a:t>
            </a:r>
          </a:p>
        </p:txBody>
      </p:sp>
      <p:cxnSp>
        <p:nvCxnSpPr>
          <p:cNvPr id="21" name="20 Conector recto"/>
          <p:cNvCxnSpPr/>
          <p:nvPr/>
        </p:nvCxnSpPr>
        <p:spPr>
          <a:xfrm>
            <a:off x="4113758" y="2790830"/>
            <a:ext cx="0" cy="27469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6418014" y="2781887"/>
            <a:ext cx="0" cy="274692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23 Grupo"/>
          <p:cNvGrpSpPr/>
          <p:nvPr/>
        </p:nvGrpSpPr>
        <p:grpSpPr>
          <a:xfrm>
            <a:off x="1788443" y="4435251"/>
            <a:ext cx="1235670" cy="923330"/>
            <a:chOff x="1788443" y="4435251"/>
            <a:chExt cx="1235670" cy="923330"/>
          </a:xfrm>
        </p:grpSpPr>
        <p:sp>
          <p:nvSpPr>
            <p:cNvPr id="19" name="18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70C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1</a:t>
              </a: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1799977" y="5400972"/>
            <a:ext cx="1235670" cy="923330"/>
            <a:chOff x="1788443" y="4435251"/>
            <a:chExt cx="1235670" cy="923330"/>
          </a:xfrm>
        </p:grpSpPr>
        <p:sp>
          <p:nvSpPr>
            <p:cNvPr id="27" name="26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B05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2</a:t>
              </a: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1799977" y="6337076"/>
            <a:ext cx="1235670" cy="923330"/>
            <a:chOff x="1788443" y="4435251"/>
            <a:chExt cx="1235670" cy="923330"/>
          </a:xfrm>
        </p:grpSpPr>
        <p:sp>
          <p:nvSpPr>
            <p:cNvPr id="30" name="29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3</a:t>
              </a: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418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95921" y="578177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PWM MODE: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15283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53" y="1527810"/>
            <a:ext cx="11250810" cy="581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5 Conector recto de flecha"/>
          <p:cNvCxnSpPr/>
          <p:nvPr/>
        </p:nvCxnSpPr>
        <p:spPr>
          <a:xfrm>
            <a:off x="3024113" y="3860229"/>
            <a:ext cx="98106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3035647" y="1527810"/>
            <a:ext cx="0" cy="23324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2097121" y="381679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Time</a:t>
            </a:r>
          </a:p>
        </p:txBody>
      </p:sp>
      <p:cxnSp>
        <p:nvCxnSpPr>
          <p:cNvPr id="18" name="17 Conector recto"/>
          <p:cNvCxnSpPr>
            <a:cxnSpLocks/>
          </p:cNvCxnSpPr>
          <p:nvPr/>
        </p:nvCxnSpPr>
        <p:spPr>
          <a:xfrm>
            <a:off x="4752305" y="2232620"/>
            <a:ext cx="0" cy="4314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" name="23 Grupo"/>
          <p:cNvGrpSpPr/>
          <p:nvPr/>
        </p:nvGrpSpPr>
        <p:grpSpPr>
          <a:xfrm>
            <a:off x="1788443" y="4435251"/>
            <a:ext cx="1235670" cy="923330"/>
            <a:chOff x="1788443" y="4435251"/>
            <a:chExt cx="1235670" cy="923330"/>
          </a:xfrm>
        </p:grpSpPr>
        <p:sp>
          <p:nvSpPr>
            <p:cNvPr id="19" name="18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70C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1</a:t>
              </a: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1799977" y="5400972"/>
            <a:ext cx="1235670" cy="923330"/>
            <a:chOff x="1788443" y="4435251"/>
            <a:chExt cx="1235670" cy="923330"/>
          </a:xfrm>
        </p:grpSpPr>
        <p:sp>
          <p:nvSpPr>
            <p:cNvPr id="27" name="26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00B05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2</a:t>
              </a: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1799977" y="6337076"/>
            <a:ext cx="1235670" cy="923330"/>
            <a:chOff x="1788443" y="4435251"/>
            <a:chExt cx="1235670" cy="923330"/>
          </a:xfrm>
        </p:grpSpPr>
        <p:sp>
          <p:nvSpPr>
            <p:cNvPr id="30" name="29 CuadroTexto"/>
            <p:cNvSpPr txBox="1"/>
            <p:nvPr/>
          </p:nvSpPr>
          <p:spPr>
            <a:xfrm>
              <a:off x="1788443" y="4435251"/>
              <a:ext cx="12356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es-CO" b="1" spc="50" dirty="0">
                  <a:ln w="11430"/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PWM 3</a:t>
              </a: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1788443" y="4896916"/>
              <a:ext cx="9268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cxnSp>
        <p:nvCxnSpPr>
          <p:cNvPr id="25" name="17 Conector recto">
            <a:extLst>
              <a:ext uri="{FF2B5EF4-FFF2-40B4-BE49-F238E27FC236}">
                <a16:creationId xmlns:a16="http://schemas.microsoft.com/office/drawing/2014/main" id="{8DFB71F6-E8C3-47A5-9A07-62C64DF88B2D}"/>
              </a:ext>
            </a:extLst>
          </p:cNvPr>
          <p:cNvCxnSpPr>
            <a:cxnSpLocks/>
          </p:cNvCxnSpPr>
          <p:nvPr/>
        </p:nvCxnSpPr>
        <p:spPr>
          <a:xfrm>
            <a:off x="7056561" y="2232620"/>
            <a:ext cx="0" cy="43174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95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6" y="4176836"/>
            <a:ext cx="6917313" cy="3052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9"/>
          <a:stretch/>
        </p:blipFill>
        <p:spPr bwMode="auto">
          <a:xfrm>
            <a:off x="7560617" y="1440531"/>
            <a:ext cx="5472607" cy="3457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77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7" y="1800572"/>
            <a:ext cx="11051702" cy="210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610434" y="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1137582" y="7417196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162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6264473" y="2933903"/>
            <a:ext cx="6264696" cy="95490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936476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RCC APB1 </a:t>
            </a:r>
            <a:r>
              <a:rPr lang="es-CO" sz="3600" i="1" dirty="0" err="1">
                <a:solidFill>
                  <a:schemeClr val="tx2"/>
                </a:solidFill>
              </a:rPr>
              <a:t>Peripheral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Clock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Enable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(RCC_APB1ENR)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9"/>
          <a:stretch/>
        </p:blipFill>
        <p:spPr bwMode="auto">
          <a:xfrm>
            <a:off x="2296766" y="4101830"/>
            <a:ext cx="3391643" cy="3637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60" y="4104828"/>
            <a:ext cx="3313993" cy="3622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2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pic>
        <p:nvPicPr>
          <p:cNvPr id="2050" name="Picture 2" descr="Mago del Tiempo | Yu-Gi-Oh! Wiki en Español | Fandom">
            <a:extLst>
              <a:ext uri="{FF2B5EF4-FFF2-40B4-BE49-F238E27FC236}">
                <a16:creationId xmlns:a16="http://schemas.microsoft.com/office/drawing/2014/main" id="{4EE86A98-4A2D-4C79-98C9-7A05A63E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5" y="1512540"/>
            <a:ext cx="5181600" cy="518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27FA147-E4E1-4113-A07A-F120CD553C62}"/>
              </a:ext>
            </a:extLst>
          </p:cNvPr>
          <p:cNvSpPr/>
          <p:nvPr/>
        </p:nvSpPr>
        <p:spPr>
          <a:xfrm>
            <a:off x="6764965" y="1512540"/>
            <a:ext cx="2451836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GP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0A44FD1E-8365-4DB8-88C4-AF0D41B18CF3}"/>
              </a:ext>
            </a:extLst>
          </p:cNvPr>
          <p:cNvSpPr>
            <a:spLocks noGrp="1"/>
          </p:cNvSpPr>
          <p:nvPr>
            <p:ph sz="half" idx="4"/>
          </p:nvPr>
        </p:nvSpPr>
        <p:spPr>
          <a:xfrm>
            <a:off x="6774924" y="2592660"/>
            <a:ext cx="5586439" cy="4488921"/>
          </a:xfrm>
        </p:spPr>
        <p:txBody>
          <a:bodyPr>
            <a:normAutofit lnSpcReduction="10000"/>
          </a:bodyPr>
          <a:lstStyle/>
          <a:p>
            <a:pPr algn="just"/>
            <a:r>
              <a:rPr lang="es-CO" dirty="0"/>
              <a:t>Generar una base de tiempo</a:t>
            </a:r>
          </a:p>
          <a:p>
            <a:pPr algn="just"/>
            <a:r>
              <a:rPr lang="es-CO" dirty="0"/>
              <a:t>Tienen una interrupción asociada.</a:t>
            </a:r>
          </a:p>
          <a:p>
            <a:pPr algn="just"/>
            <a:r>
              <a:rPr lang="es-CO" dirty="0"/>
              <a:t>Tienen conexión con pines externos: PWM</a:t>
            </a:r>
          </a:p>
          <a:p>
            <a:pPr algn="just"/>
            <a:r>
              <a:rPr lang="es-CO" dirty="0"/>
              <a:t>Nos sirven para trabajar servomotores o circuitos de potencia. </a:t>
            </a:r>
          </a:p>
        </p:txBody>
      </p:sp>
    </p:spTree>
    <p:extLst>
      <p:ext uri="{BB962C8B-B14F-4D97-AF65-F5344CB8AC3E}">
        <p14:creationId xmlns:p14="http://schemas.microsoft.com/office/powerpoint/2010/main" val="3281100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rgbClr val="002060"/>
                </a:solidFill>
              </a:rPr>
              <a:t>Prescaler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TIMx_PSC</a:t>
            </a:r>
            <a:r>
              <a:rPr lang="es-CO" sz="3600" i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689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7" y="2376636"/>
            <a:ext cx="13105234" cy="1230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38" y="4672949"/>
            <a:ext cx="7402007" cy="630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4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Auto-</a:t>
            </a:r>
            <a:r>
              <a:rPr lang="es-CO" sz="3600" i="1" dirty="0" err="1">
                <a:solidFill>
                  <a:srgbClr val="002060"/>
                </a:solidFill>
              </a:rPr>
              <a:t>Reload</a:t>
            </a:r>
            <a:r>
              <a:rPr lang="es-CO" sz="3600" i="1" dirty="0">
                <a:solidFill>
                  <a:srgbClr val="002060"/>
                </a:solidFill>
              </a:rPr>
              <a:t>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TIMx_ARR</a:t>
            </a:r>
            <a:r>
              <a:rPr lang="es-CO" sz="3600" i="1" dirty="0">
                <a:solidFill>
                  <a:srgbClr val="002060"/>
                </a:solidFill>
              </a:rPr>
              <a:t>) (16bits):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669007" y="7198777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689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2" y="2664668"/>
            <a:ext cx="13255250" cy="11677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31" y="4608884"/>
            <a:ext cx="6408711" cy="488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22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73" y="2305720"/>
            <a:ext cx="12461219" cy="109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-71636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DMA/</a:t>
            </a:r>
            <a:r>
              <a:rPr lang="es-CO" sz="3600" i="1" dirty="0" err="1">
                <a:solidFill>
                  <a:schemeClr val="tx2"/>
                </a:solidFill>
              </a:rPr>
              <a:t>interrupt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enable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(</a:t>
            </a:r>
            <a:r>
              <a:rPr lang="es-CO" sz="3600" i="1" dirty="0" err="1">
                <a:solidFill>
                  <a:schemeClr val="tx2"/>
                </a:solidFill>
              </a:rPr>
              <a:t>TIMx_DIER</a:t>
            </a:r>
            <a:r>
              <a:rPr lang="es-CO" sz="3600" i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777542" y="7357382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674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457161" y="2305721"/>
            <a:ext cx="867931" cy="1095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384153" y="4813910"/>
            <a:ext cx="4608512" cy="13071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63" y="4906035"/>
            <a:ext cx="4453794" cy="114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24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09" y="2304628"/>
            <a:ext cx="13194898" cy="1163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-71636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DMA/</a:t>
            </a:r>
            <a:r>
              <a:rPr lang="es-CO" sz="3600" i="1" dirty="0" err="1">
                <a:solidFill>
                  <a:schemeClr val="tx2"/>
                </a:solidFill>
              </a:rPr>
              <a:t>event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generation</a:t>
            </a: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(</a:t>
            </a:r>
            <a:r>
              <a:rPr lang="es-CO" sz="3600" i="1" dirty="0" err="1">
                <a:solidFill>
                  <a:schemeClr val="tx2"/>
                </a:solidFill>
              </a:rPr>
              <a:t>TIMx_EGR</a:t>
            </a:r>
            <a:r>
              <a:rPr lang="es-CO" sz="3600" i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777542" y="7357382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674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601177" y="2328350"/>
            <a:ext cx="867931" cy="10957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384153" y="4813910"/>
            <a:ext cx="4608512" cy="13071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63" y="4906035"/>
            <a:ext cx="4453794" cy="114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32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6" y="2088605"/>
            <a:ext cx="12040921" cy="2600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C</a:t>
            </a:r>
            <a:r>
              <a:rPr lang="fr-FR" sz="3600" i="1" dirty="0" err="1">
                <a:solidFill>
                  <a:srgbClr val="002060"/>
                </a:solidFill>
              </a:rPr>
              <a:t>apture</a:t>
            </a:r>
            <a:r>
              <a:rPr lang="fr-FR" sz="3600" i="1" dirty="0">
                <a:solidFill>
                  <a:srgbClr val="002060"/>
                </a:solidFill>
              </a:rPr>
              <a:t>/compare mode </a:t>
            </a:r>
            <a:r>
              <a:rPr lang="fr-FR" sz="3600" i="1" dirty="0" err="1">
                <a:solidFill>
                  <a:srgbClr val="002060"/>
                </a:solidFill>
              </a:rPr>
              <a:t>register</a:t>
            </a:r>
            <a:r>
              <a:rPr lang="fr-FR" sz="3600" i="1" dirty="0">
                <a:solidFill>
                  <a:srgbClr val="002060"/>
                </a:solidFill>
              </a:rPr>
              <a:t> 1</a:t>
            </a:r>
            <a:r>
              <a:rPr lang="fr-FR" sz="3600" dirty="0"/>
              <a:t> </a:t>
            </a:r>
            <a:r>
              <a:rPr lang="es-CO" sz="3600" i="1" dirty="0">
                <a:solidFill>
                  <a:srgbClr val="002060"/>
                </a:solidFill>
              </a:rPr>
              <a:t>(TIMx_CCMR1)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679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7190595" y="3312740"/>
            <a:ext cx="2198129" cy="135984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2088009" y="4968924"/>
            <a:ext cx="9672835" cy="244827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/>
        </p:nvSpPr>
        <p:spPr>
          <a:xfrm>
            <a:off x="1268014" y="3329383"/>
            <a:ext cx="2198129" cy="135984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56" y="5184947"/>
            <a:ext cx="9289967" cy="179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243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1" y="1998050"/>
            <a:ext cx="12930646" cy="2713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C</a:t>
            </a:r>
            <a:r>
              <a:rPr lang="fr-FR" sz="3600" i="1" dirty="0" err="1">
                <a:solidFill>
                  <a:srgbClr val="002060"/>
                </a:solidFill>
              </a:rPr>
              <a:t>apture</a:t>
            </a:r>
            <a:r>
              <a:rPr lang="fr-FR" sz="3600" i="1" dirty="0">
                <a:solidFill>
                  <a:srgbClr val="002060"/>
                </a:solidFill>
              </a:rPr>
              <a:t>/compare mode </a:t>
            </a:r>
            <a:r>
              <a:rPr lang="fr-FR" sz="3600" i="1" dirty="0" err="1">
                <a:solidFill>
                  <a:srgbClr val="002060"/>
                </a:solidFill>
              </a:rPr>
              <a:t>register</a:t>
            </a:r>
            <a:r>
              <a:rPr lang="fr-FR" sz="3600" i="1" dirty="0">
                <a:solidFill>
                  <a:srgbClr val="002060"/>
                </a:solidFill>
              </a:rPr>
              <a:t> 1</a:t>
            </a:r>
            <a:r>
              <a:rPr lang="fr-FR" sz="3600" dirty="0"/>
              <a:t> </a:t>
            </a:r>
            <a:r>
              <a:rPr lang="es-CO" sz="3600" i="1" dirty="0">
                <a:solidFill>
                  <a:srgbClr val="002060"/>
                </a:solidFill>
              </a:rPr>
              <a:t>(TIMx_CCMR2)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683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7649770" y="3240732"/>
            <a:ext cx="2264734" cy="135984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968395" y="4968925"/>
            <a:ext cx="5760640" cy="208823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/>
        </p:nvSpPr>
        <p:spPr>
          <a:xfrm>
            <a:off x="1292186" y="3249037"/>
            <a:ext cx="2296993" cy="135984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09" y="5160052"/>
            <a:ext cx="5487049" cy="146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3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8" y="4752900"/>
            <a:ext cx="6603674" cy="26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4" y="2027701"/>
            <a:ext cx="12769161" cy="2365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dirty="0">
                <a:solidFill>
                  <a:srgbClr val="002060"/>
                </a:solidFill>
              </a:rPr>
              <a:t>Capture/compare </a:t>
            </a:r>
            <a:r>
              <a:rPr lang="es-CO" sz="3600" dirty="0" err="1">
                <a:solidFill>
                  <a:srgbClr val="002060"/>
                </a:solidFill>
              </a:rPr>
              <a:t>enable</a:t>
            </a:r>
            <a:r>
              <a:rPr lang="es-CO" sz="3600" dirty="0">
                <a:solidFill>
                  <a:srgbClr val="002060"/>
                </a:solidFill>
              </a:rPr>
              <a:t> </a:t>
            </a:r>
            <a:r>
              <a:rPr lang="es-CO" sz="3600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(</a:t>
            </a:r>
            <a:r>
              <a:rPr lang="es-CO" sz="3600" i="1" dirty="0" err="1">
                <a:solidFill>
                  <a:srgbClr val="002060"/>
                </a:solidFill>
              </a:rPr>
              <a:t>TIMx_CCER</a:t>
            </a:r>
            <a:r>
              <a:rPr lang="es-CO" sz="3600" i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685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367925" y="3210281"/>
            <a:ext cx="752566" cy="11968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333366" y="4746650"/>
            <a:ext cx="6709825" cy="268274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14 Rectángulo"/>
          <p:cNvSpPr/>
          <p:nvPr/>
        </p:nvSpPr>
        <p:spPr>
          <a:xfrm>
            <a:off x="9223175" y="3167490"/>
            <a:ext cx="752566" cy="11968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15 Rectángulo"/>
          <p:cNvSpPr/>
          <p:nvPr/>
        </p:nvSpPr>
        <p:spPr>
          <a:xfrm>
            <a:off x="6096148" y="3167490"/>
            <a:ext cx="752566" cy="11968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16 Rectángulo"/>
          <p:cNvSpPr/>
          <p:nvPr/>
        </p:nvSpPr>
        <p:spPr>
          <a:xfrm>
            <a:off x="2924670" y="3167490"/>
            <a:ext cx="752566" cy="11968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8" name="17 Grupo"/>
          <p:cNvGrpSpPr/>
          <p:nvPr/>
        </p:nvGrpSpPr>
        <p:grpSpPr>
          <a:xfrm>
            <a:off x="7678328" y="4867008"/>
            <a:ext cx="5172859" cy="2448272"/>
            <a:chOff x="353794" y="4869160"/>
            <a:chExt cx="3699342" cy="1656184"/>
          </a:xfrm>
        </p:grpSpPr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911" y="4869160"/>
              <a:ext cx="362902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94" y="5517232"/>
              <a:ext cx="3629025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6068144"/>
              <a:ext cx="3657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21 Rectángulo"/>
          <p:cNvSpPr/>
          <p:nvPr/>
        </p:nvSpPr>
        <p:spPr>
          <a:xfrm>
            <a:off x="7561602" y="4867008"/>
            <a:ext cx="5471623" cy="25686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094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60483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Control </a:t>
            </a:r>
            <a:r>
              <a:rPr lang="es-CO" sz="3600" i="1" dirty="0" err="1">
                <a:solidFill>
                  <a:schemeClr val="tx2"/>
                </a:solidFill>
              </a:rPr>
              <a:t>register</a:t>
            </a:r>
            <a:r>
              <a:rPr lang="es-CO" sz="3600" i="1" dirty="0">
                <a:solidFill>
                  <a:schemeClr val="tx2"/>
                </a:solidFill>
              </a:rPr>
              <a:t> 1 (TIMx_CR1):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777542" y="7357382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668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679079" y="4988901"/>
            <a:ext cx="3786610" cy="101716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13 Rectángulo"/>
          <p:cNvSpPr/>
          <p:nvPr/>
        </p:nvSpPr>
        <p:spPr>
          <a:xfrm>
            <a:off x="7560617" y="5056491"/>
            <a:ext cx="2775701" cy="91602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4" y="2230186"/>
            <a:ext cx="11727827" cy="1442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81" y="5108162"/>
            <a:ext cx="3657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82" y="5108419"/>
            <a:ext cx="25336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8769911" y="2230186"/>
            <a:ext cx="749244" cy="1442594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1631451" y="2230186"/>
            <a:ext cx="825710" cy="1442594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9197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Capture/compare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1 (TIMx_CCR1)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690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6" y="2318347"/>
            <a:ext cx="13187808" cy="1138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7" y="4104828"/>
            <a:ext cx="12373762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3600" b="1" i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Duty </a:t>
                </a:r>
                <a:r>
                  <a:rPr lang="es-CO" sz="3600" b="1" i="1" dirty="0" err="1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Cycle</a:t>
                </a:r>
                <a14:m>
                  <m:oMath xmlns:m="http://schemas.openxmlformats.org/officeDocument/2006/math">
                    <m:r>
                      <a:rPr lang="es-CO" sz="3600" b="1" i="1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𝐶𝐶𝑅𝑥</m:t>
                        </m:r>
                      </m:num>
                      <m:den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𝐴𝑅𝑅</m:t>
                        </m:r>
                      </m:den>
                    </m:f>
                  </m:oMath>
                </a14:m>
                <a:endParaRPr lang="es-CO" sz="3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blipFill rotWithShape="1">
                <a:blip r:embed="rId5"/>
                <a:stretch>
                  <a:fillRect l="-3836" b="-596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2160017" y="597703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PWM 1</a:t>
            </a:r>
          </a:p>
        </p:txBody>
      </p:sp>
    </p:spTree>
    <p:extLst>
      <p:ext uri="{BB962C8B-B14F-4D97-AF65-F5344CB8AC3E}">
        <p14:creationId xmlns:p14="http://schemas.microsoft.com/office/powerpoint/2010/main" val="2783397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Capture/compare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2 (TIMx_CCR2)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691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7" y="4104828"/>
            <a:ext cx="12373762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3600" b="1" i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Duty </a:t>
                </a:r>
                <a:r>
                  <a:rPr lang="es-CO" sz="3600" b="1" i="1" dirty="0" err="1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Cycle</a:t>
                </a:r>
                <a14:m>
                  <m:oMath xmlns:m="http://schemas.openxmlformats.org/officeDocument/2006/math">
                    <m:r>
                      <a:rPr lang="es-CO" sz="3600" b="1" i="1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𝐶𝐶𝑅𝑥</m:t>
                        </m:r>
                      </m:num>
                      <m:den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𝐴𝑅𝑅</m:t>
                        </m:r>
                      </m:den>
                    </m:f>
                  </m:oMath>
                </a14:m>
                <a:endParaRPr lang="es-CO" sz="3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blipFill rotWithShape="1">
                <a:blip r:embed="rId4"/>
                <a:stretch>
                  <a:fillRect l="-3836" b="-596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2160017" y="597703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PWM 2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6" y="2304628"/>
            <a:ext cx="12936643" cy="1182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pic>
        <p:nvPicPr>
          <p:cNvPr id="2050" name="Picture 2" descr="Mago del Tiempo | Yu-Gi-Oh! Wiki en Español | Fandom">
            <a:extLst>
              <a:ext uri="{FF2B5EF4-FFF2-40B4-BE49-F238E27FC236}">
                <a16:creationId xmlns:a16="http://schemas.microsoft.com/office/drawing/2014/main" id="{4EE86A98-4A2D-4C79-98C9-7A05A63E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5" y="1512540"/>
            <a:ext cx="5181600" cy="518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27FA147-E4E1-4113-A07A-F120CD553C62}"/>
              </a:ext>
            </a:extLst>
          </p:cNvPr>
          <p:cNvSpPr/>
          <p:nvPr/>
        </p:nvSpPr>
        <p:spPr>
          <a:xfrm>
            <a:off x="6764965" y="1512540"/>
            <a:ext cx="2451836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Avanzados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0A44FD1E-8365-4DB8-88C4-AF0D41B18CF3}"/>
              </a:ext>
            </a:extLst>
          </p:cNvPr>
          <p:cNvSpPr>
            <a:spLocks noGrp="1"/>
          </p:cNvSpPr>
          <p:nvPr>
            <p:ph sz="half" idx="4"/>
          </p:nvPr>
        </p:nvSpPr>
        <p:spPr>
          <a:xfrm>
            <a:off x="6774924" y="2592660"/>
            <a:ext cx="6258301" cy="4488921"/>
          </a:xfrm>
        </p:spPr>
        <p:txBody>
          <a:bodyPr>
            <a:normAutofit/>
          </a:bodyPr>
          <a:lstStyle/>
          <a:p>
            <a:pPr algn="just"/>
            <a:r>
              <a:rPr lang="es-CO" dirty="0"/>
              <a:t>Casi lo mismo que los GP, pero cuentan con algo llamado salida complementaria. Útil para aplicaciones de control y movimiento de servos.</a:t>
            </a:r>
          </a:p>
        </p:txBody>
      </p:sp>
    </p:spTree>
    <p:extLst>
      <p:ext uri="{BB962C8B-B14F-4D97-AF65-F5344CB8AC3E}">
        <p14:creationId xmlns:p14="http://schemas.microsoft.com/office/powerpoint/2010/main" val="4052453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Capture/compare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3 (TIMx_CCR3)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691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7" y="4104828"/>
            <a:ext cx="12373762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3600" b="1" i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Duty </a:t>
                </a:r>
                <a:r>
                  <a:rPr lang="es-CO" sz="3600" b="1" i="1" dirty="0" err="1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Cycle</a:t>
                </a:r>
                <a14:m>
                  <m:oMath xmlns:m="http://schemas.openxmlformats.org/officeDocument/2006/math">
                    <m:r>
                      <a:rPr lang="es-CO" sz="3600" b="1" i="1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𝐶𝐶𝑅𝑥</m:t>
                        </m:r>
                      </m:num>
                      <m:den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𝐴𝑅𝑅</m:t>
                        </m:r>
                      </m:den>
                    </m:f>
                  </m:oMath>
                </a14:m>
                <a:endParaRPr lang="es-CO" sz="3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blipFill rotWithShape="1">
                <a:blip r:embed="rId4"/>
                <a:stretch>
                  <a:fillRect l="-3836" b="-596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2160017" y="597703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PWM 3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01" y="2376636"/>
            <a:ext cx="13138143" cy="12091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30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736081" y="372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STM32F7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719857" y="1008484"/>
            <a:ext cx="12312968" cy="792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CO" sz="3600" i="1" dirty="0">
                <a:solidFill>
                  <a:schemeClr val="tx2"/>
                </a:solidFill>
              </a:rPr>
              <a:t> </a:t>
            </a:r>
            <a:r>
              <a:rPr lang="es-CO" sz="3600" i="1" dirty="0">
                <a:solidFill>
                  <a:srgbClr val="002060"/>
                </a:solidFill>
              </a:rPr>
              <a:t>Capture/compare </a:t>
            </a:r>
            <a:r>
              <a:rPr lang="es-CO" sz="3600" i="1" dirty="0" err="1">
                <a:solidFill>
                  <a:srgbClr val="002060"/>
                </a:solidFill>
              </a:rPr>
              <a:t>register</a:t>
            </a:r>
            <a:r>
              <a:rPr lang="es-CO" sz="3600" i="1" dirty="0">
                <a:solidFill>
                  <a:srgbClr val="002060"/>
                </a:solidFill>
              </a:rPr>
              <a:t> 4 (TIMx_CCR4)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137582" y="7429390"/>
            <a:ext cx="2183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*RM0385 PÁG. 692</a:t>
            </a:r>
          </a:p>
          <a:p>
            <a:endParaRPr lang="es-CO" sz="2000" dirty="0">
              <a:solidFill>
                <a:schemeClr val="tx2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7" y="4104828"/>
            <a:ext cx="12373762" cy="1008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3600" b="1" i="1" dirty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Duty </a:t>
                </a:r>
                <a:r>
                  <a:rPr lang="es-CO" sz="3600" b="1" i="1" dirty="0" err="1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Cambria Math"/>
                  </a:rPr>
                  <a:t>Cycle</a:t>
                </a:r>
                <a14:m>
                  <m:oMath xmlns:m="http://schemas.openxmlformats.org/officeDocument/2006/math">
                    <m:r>
                      <a:rPr lang="es-CO" sz="3600" b="1" i="1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𝐶𝐶𝑅𝑥</m:t>
                        </m:r>
                      </m:num>
                      <m:den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𝑇𝐼𝑀𝑥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_</m:t>
                        </m:r>
                        <m:r>
                          <a:rPr lang="es-CO" sz="3600" b="1" i="1" smtClean="0">
                            <a:ln w="10541" cmpd="sng">
                              <a:solidFill>
                                <a:schemeClr val="accent1">
                                  <a:shade val="88000"/>
                                  <a:satMod val="110000"/>
                                </a:schemeClr>
                              </a:solidFill>
                              <a:prstDash val="solid"/>
                            </a:ln>
                            <a:gradFill>
                              <a:gsLst>
                                <a:gs pos="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  <a:gs pos="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50000">
                                  <a:schemeClr val="accent1">
                                    <a:shade val="20000"/>
                                    <a:satMod val="300000"/>
                                  </a:schemeClr>
                                </a:gs>
                                <a:gs pos="79000">
                                  <a:schemeClr val="accent1">
                                    <a:tint val="52000"/>
                                    <a:satMod val="300000"/>
                                  </a:schemeClr>
                                </a:gs>
                                <a:gs pos="100000">
                                  <a:schemeClr val="accent1">
                                    <a:tint val="40000"/>
                                    <a:satMod val="250000"/>
                                  </a:schemeClr>
                                </a:gs>
                              </a:gsLst>
                              <a:lin ang="5400000"/>
                            </a:gradFill>
                            <a:latin typeface="Cambria Math"/>
                          </a:rPr>
                          <m:t>𝐴𝑅𝑅</m:t>
                        </m:r>
                      </m:den>
                    </m:f>
                  </m:oMath>
                </a14:m>
                <a:endParaRPr lang="es-CO" sz="3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endParaRPr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145" y="5833020"/>
                <a:ext cx="4765710" cy="918906"/>
              </a:xfrm>
              <a:prstGeom prst="rect">
                <a:avLst/>
              </a:prstGeom>
              <a:blipFill rotWithShape="1">
                <a:blip r:embed="rId4"/>
                <a:stretch>
                  <a:fillRect l="-3836" b="-596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CuadroTexto"/>
          <p:cNvSpPr txBox="1"/>
          <p:nvPr/>
        </p:nvSpPr>
        <p:spPr>
          <a:xfrm>
            <a:off x="2160017" y="597703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</a:rPr>
              <a:t>PWM 4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7" y="2437208"/>
            <a:ext cx="13321316" cy="1163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29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-71636"/>
            <a:ext cx="12312968" cy="1320271"/>
          </a:xfrm>
        </p:spPr>
        <p:txBody>
          <a:bodyPr>
            <a:normAutofit/>
          </a:bodyPr>
          <a:lstStyle/>
          <a:p>
            <a:pPr algn="r"/>
            <a:r>
              <a:rPr lang="es-CO" sz="4800" dirty="0">
                <a:solidFill>
                  <a:srgbClr val="002060"/>
                </a:solidFill>
              </a:rPr>
              <a:t>EJEMPLO –PWM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83953" y="864468"/>
            <a:ext cx="10729192" cy="59766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#include &lt;</a:t>
            </a:r>
            <a:r>
              <a:rPr lang="en-US" sz="2000" b="1" i="1" dirty="0" err="1">
                <a:solidFill>
                  <a:schemeClr val="tx2"/>
                </a:solidFill>
              </a:rPr>
              <a:t>stdio.h</a:t>
            </a:r>
            <a:r>
              <a:rPr lang="en-US" sz="2000" b="1" i="1" dirty="0">
                <a:solidFill>
                  <a:schemeClr val="tx2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#include "STM32F7xx.h“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int main(){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//Config Timer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RCC-&gt;APB1ENR|=</a:t>
            </a:r>
            <a:r>
              <a:rPr lang="en-US" sz="2000" b="1" i="1" dirty="0">
                <a:solidFill>
                  <a:schemeClr val="bg1"/>
                </a:solidFill>
              </a:rPr>
              <a:t>0X8</a:t>
            </a:r>
            <a:r>
              <a:rPr lang="en-US" sz="2000" b="1" i="1" dirty="0">
                <a:solidFill>
                  <a:schemeClr val="tx2"/>
                </a:solidFill>
              </a:rPr>
              <a:t>; //</a:t>
            </a:r>
            <a:r>
              <a:rPr lang="en-US" sz="2000" b="1" i="1" dirty="0" err="1">
                <a:solidFill>
                  <a:schemeClr val="tx2"/>
                </a:solidFill>
              </a:rPr>
              <a:t>Prender</a:t>
            </a:r>
            <a:r>
              <a:rPr lang="en-US" sz="2000" b="1" i="1" dirty="0">
                <a:solidFill>
                  <a:schemeClr val="tx2"/>
                </a:solidFill>
              </a:rPr>
              <a:t> Timer 5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TIM5-&gt;ARR=</a:t>
            </a:r>
            <a:r>
              <a:rPr lang="en-US" sz="2000" b="1" i="1" dirty="0">
                <a:solidFill>
                  <a:schemeClr val="bg1"/>
                </a:solidFill>
              </a:rPr>
              <a:t>1000</a:t>
            </a:r>
            <a:r>
              <a:rPr lang="en-US" sz="2000" b="1" i="1" dirty="0">
                <a:solidFill>
                  <a:schemeClr val="tx2"/>
                </a:solidFill>
              </a:rPr>
              <a:t>; //ARR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TIM5-&gt;PSC=</a:t>
            </a:r>
            <a:r>
              <a:rPr lang="en-US" sz="2000" b="1" i="1" dirty="0">
                <a:solidFill>
                  <a:schemeClr val="bg1"/>
                </a:solidFill>
              </a:rPr>
              <a:t>319</a:t>
            </a:r>
            <a:r>
              <a:rPr lang="en-US" sz="2000" b="1" i="1" dirty="0">
                <a:solidFill>
                  <a:schemeClr val="tx2"/>
                </a:solidFill>
              </a:rPr>
              <a:t>; //PSC Para </a:t>
            </a:r>
            <a:r>
              <a:rPr lang="en-US" sz="2000" b="1" i="1" dirty="0" err="1">
                <a:solidFill>
                  <a:schemeClr val="tx2"/>
                </a:solidFill>
              </a:rPr>
              <a:t>tener</a:t>
            </a:r>
            <a:r>
              <a:rPr lang="en-US" sz="2000" b="1" i="1" dirty="0">
                <a:solidFill>
                  <a:schemeClr val="tx2"/>
                </a:solidFill>
              </a:rPr>
              <a:t> f </a:t>
            </a:r>
            <a:r>
              <a:rPr lang="en-US" sz="2000" b="1" i="1" dirty="0" err="1">
                <a:solidFill>
                  <a:schemeClr val="tx2"/>
                </a:solidFill>
              </a:rPr>
              <a:t>deseada</a:t>
            </a: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TIM5-&gt;DIER|=</a:t>
            </a:r>
            <a:r>
              <a:rPr lang="en-US" sz="2000" b="1" i="1" dirty="0">
                <a:solidFill>
                  <a:schemeClr val="bg1"/>
                </a:solidFill>
              </a:rPr>
              <a:t>0X1</a:t>
            </a:r>
            <a:r>
              <a:rPr lang="en-US" sz="2000" b="1" i="1" dirty="0">
                <a:solidFill>
                  <a:schemeClr val="tx2"/>
                </a:solidFill>
              </a:rPr>
              <a:t>; //</a:t>
            </a:r>
            <a:r>
              <a:rPr lang="en-US" sz="2000" b="1" i="1" dirty="0" err="1">
                <a:solidFill>
                  <a:schemeClr val="tx2"/>
                </a:solidFill>
              </a:rPr>
              <a:t>Habilitar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</a:rPr>
              <a:t>interrupción</a:t>
            </a: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TIM5-&gt;EGR|=</a:t>
            </a:r>
            <a:r>
              <a:rPr lang="en-US" sz="2000" b="1" i="1" dirty="0">
                <a:solidFill>
                  <a:schemeClr val="bg1"/>
                </a:solidFill>
              </a:rPr>
              <a:t>0X1</a:t>
            </a:r>
            <a:r>
              <a:rPr lang="en-US" sz="2000" b="1" i="1" dirty="0">
                <a:solidFill>
                  <a:schemeClr val="tx2"/>
                </a:solidFill>
              </a:rPr>
              <a:t>; //</a:t>
            </a:r>
            <a:r>
              <a:rPr lang="en-US" sz="2000" b="1" i="1" dirty="0" err="1">
                <a:solidFill>
                  <a:schemeClr val="tx2"/>
                </a:solidFill>
              </a:rPr>
              <a:t>Reinicio</a:t>
            </a:r>
            <a:r>
              <a:rPr lang="en-US" sz="2000" b="1" i="1" dirty="0">
                <a:solidFill>
                  <a:schemeClr val="tx2"/>
                </a:solidFill>
              </a:rPr>
              <a:t> del </a:t>
            </a:r>
            <a:r>
              <a:rPr lang="en-US" sz="2000" b="1" i="1" dirty="0" err="1">
                <a:solidFill>
                  <a:schemeClr val="tx2"/>
                </a:solidFill>
              </a:rPr>
              <a:t>conteo</a:t>
            </a: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TIM5-&gt;CCMR1|=</a:t>
            </a:r>
            <a:r>
              <a:rPr lang="en-US" sz="2000" b="1" i="1" dirty="0">
                <a:solidFill>
                  <a:schemeClr val="bg1"/>
                </a:solidFill>
              </a:rPr>
              <a:t>0X60</a:t>
            </a:r>
            <a:r>
              <a:rPr lang="en-US" sz="2000" b="1" i="1" dirty="0">
                <a:solidFill>
                  <a:schemeClr val="tx2"/>
                </a:solidFill>
              </a:rPr>
              <a:t>; //Modo PWM Tim5  CH1 </a:t>
            </a:r>
            <a:r>
              <a:rPr lang="en-US" sz="2000" b="1" i="1" dirty="0">
                <a:solidFill>
                  <a:schemeClr val="bg1"/>
                </a:solidFill>
              </a:rPr>
              <a:t>- Como </a:t>
            </a:r>
            <a:r>
              <a:rPr lang="en-US" sz="2000" b="1" i="1" dirty="0" err="1">
                <a:solidFill>
                  <a:schemeClr val="bg1"/>
                </a:solidFill>
              </a:rPr>
              <a:t>salida</a:t>
            </a:r>
            <a:r>
              <a:rPr lang="en-US" sz="2000" b="1" i="1" dirty="0">
                <a:solidFill>
                  <a:schemeClr val="bg1"/>
                </a:solidFill>
              </a:rPr>
              <a:t> 00 </a:t>
            </a:r>
            <a:r>
              <a:rPr lang="en-US" sz="2000" b="1" i="1" dirty="0" err="1">
                <a:solidFill>
                  <a:schemeClr val="bg1"/>
                </a:solidFill>
              </a:rPr>
              <a:t>en</a:t>
            </a:r>
            <a:r>
              <a:rPr lang="en-US" sz="2000" b="1" i="1" dirty="0">
                <a:solidFill>
                  <a:schemeClr val="bg1"/>
                </a:solidFill>
              </a:rPr>
              <a:t> CC1S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TIM5-&gt;CCER|=</a:t>
            </a:r>
            <a:r>
              <a:rPr lang="en-US" sz="2000" b="1" i="1" dirty="0">
                <a:solidFill>
                  <a:schemeClr val="bg1"/>
                </a:solidFill>
              </a:rPr>
              <a:t>0X1</a:t>
            </a:r>
            <a:r>
              <a:rPr lang="en-US" sz="2000" b="1" i="1" dirty="0">
                <a:solidFill>
                  <a:schemeClr val="tx2"/>
                </a:solidFill>
              </a:rPr>
              <a:t>; //</a:t>
            </a:r>
            <a:r>
              <a:rPr lang="en-US" sz="2000" b="1" i="1" dirty="0" err="1">
                <a:solidFill>
                  <a:schemeClr val="tx2"/>
                </a:solidFill>
              </a:rPr>
              <a:t>Habilitar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</a:rPr>
              <a:t>salida</a:t>
            </a:r>
            <a:r>
              <a:rPr lang="en-US" sz="2000" b="1" i="1" dirty="0">
                <a:solidFill>
                  <a:schemeClr val="tx2"/>
                </a:solidFill>
              </a:rPr>
              <a:t> de </a:t>
            </a:r>
            <a:r>
              <a:rPr lang="en-US" sz="2000" b="1" i="1" dirty="0" err="1">
                <a:solidFill>
                  <a:schemeClr val="tx2"/>
                </a:solidFill>
              </a:rPr>
              <a:t>los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</a:rPr>
              <a:t>canales</a:t>
            </a: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TIM5-&gt;CR1|=</a:t>
            </a:r>
            <a:r>
              <a:rPr lang="en-US" sz="2000" b="1" i="1" dirty="0">
                <a:solidFill>
                  <a:schemeClr val="bg1"/>
                </a:solidFill>
              </a:rPr>
              <a:t>0X1</a:t>
            </a:r>
            <a:r>
              <a:rPr lang="en-US" sz="2000" b="1" i="1" dirty="0">
                <a:solidFill>
                  <a:schemeClr val="tx2"/>
                </a:solidFill>
              </a:rPr>
              <a:t>; //</a:t>
            </a:r>
            <a:r>
              <a:rPr lang="en-US" sz="2000" b="1" i="1" dirty="0" err="1">
                <a:solidFill>
                  <a:schemeClr val="tx2"/>
                </a:solidFill>
              </a:rPr>
              <a:t>Habilitar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</a:rPr>
              <a:t>conteo</a:t>
            </a: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</a:t>
            </a:r>
            <a:r>
              <a:rPr lang="en-US" sz="2000" b="1" i="1" dirty="0" err="1">
                <a:solidFill>
                  <a:schemeClr val="tx2"/>
                </a:solidFill>
              </a:rPr>
              <a:t>NVIC_EnableIRQ</a:t>
            </a:r>
            <a:r>
              <a:rPr lang="en-US" sz="2000" b="1" i="1" dirty="0">
                <a:solidFill>
                  <a:schemeClr val="tx2"/>
                </a:solidFill>
              </a:rPr>
              <a:t>(</a:t>
            </a:r>
            <a:r>
              <a:rPr lang="en-US" sz="2000" b="1" i="1" dirty="0">
                <a:solidFill>
                  <a:schemeClr val="bg1"/>
                </a:solidFill>
              </a:rPr>
              <a:t>TIM5_IRQn</a:t>
            </a:r>
            <a:r>
              <a:rPr lang="en-US" sz="2000" b="1" i="1" dirty="0">
                <a:solidFill>
                  <a:schemeClr val="tx2"/>
                </a:solidFill>
              </a:rPr>
              <a:t>); //Por </a:t>
            </a:r>
            <a:r>
              <a:rPr lang="en-US" sz="2000" b="1" i="1" dirty="0" err="1">
                <a:solidFill>
                  <a:schemeClr val="tx2"/>
                </a:solidFill>
              </a:rPr>
              <a:t>si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i="1" dirty="0" err="1">
                <a:solidFill>
                  <a:schemeClr val="tx2"/>
                </a:solidFill>
              </a:rPr>
              <a:t>queremos</a:t>
            </a:r>
            <a:r>
              <a:rPr lang="en-US" sz="2000" b="1" i="1" dirty="0">
                <a:solidFill>
                  <a:schemeClr val="tx2"/>
                </a:solidFill>
              </a:rPr>
              <a:t> la </a:t>
            </a:r>
            <a:r>
              <a:rPr lang="en-US" sz="2000" b="1" i="1" dirty="0" err="1">
                <a:solidFill>
                  <a:schemeClr val="tx2"/>
                </a:solidFill>
              </a:rPr>
              <a:t>interrupción</a:t>
            </a:r>
            <a:r>
              <a:rPr lang="en-US" sz="2000" b="1" i="1" dirty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endParaRPr lang="en-US" sz="2000" b="1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while(1){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	TIM5-&gt;CCR1=</a:t>
            </a:r>
            <a:r>
              <a:rPr lang="en-US" sz="2000" b="1" i="1" dirty="0">
                <a:solidFill>
                  <a:schemeClr val="bg1"/>
                </a:solidFill>
              </a:rPr>
              <a:t>500</a:t>
            </a:r>
            <a:r>
              <a:rPr lang="en-US" sz="2000" b="1" i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es-CO" sz="2000" b="1" i="1" dirty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r>
              <a:rPr lang="es-CO" sz="2000" b="1" i="1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71285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D2792C-6670-0342-8E6C-D69855EE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493712"/>
            <a:ext cx="734377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27969" y="527075"/>
            <a:ext cx="11953106" cy="769441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algn="ctr"/>
            <a:r>
              <a:rPr lang="en-US" sz="5000" b="1" spc="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 R A C I A S</a:t>
            </a:r>
          </a:p>
        </p:txBody>
      </p:sp>
    </p:spTree>
    <p:extLst>
      <p:ext uri="{BB962C8B-B14F-4D97-AF65-F5344CB8AC3E}">
        <p14:creationId xmlns:p14="http://schemas.microsoft.com/office/powerpoint/2010/main" val="8510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sp>
        <p:nvSpPr>
          <p:cNvPr id="8" name="7 Rectángulo"/>
          <p:cNvSpPr/>
          <p:nvPr/>
        </p:nvSpPr>
        <p:spPr>
          <a:xfrm>
            <a:off x="10482280" y="7417196"/>
            <a:ext cx="3199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2"/>
                </a:solidFill>
              </a:rPr>
              <a:t>*DocID027590 </a:t>
            </a:r>
            <a:r>
              <a:rPr lang="es-CO" sz="2000" dirty="0" err="1">
                <a:solidFill>
                  <a:schemeClr val="tx2"/>
                </a:solidFill>
              </a:rPr>
              <a:t>Rev</a:t>
            </a:r>
            <a:r>
              <a:rPr lang="es-CO" sz="2000" dirty="0">
                <a:solidFill>
                  <a:schemeClr val="tx2"/>
                </a:solidFill>
              </a:rPr>
              <a:t> 4 PÁG. 16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D888AD2-A3AC-4D3D-85E6-8A105F6FF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40178"/>
              </p:ext>
            </p:extLst>
          </p:nvPr>
        </p:nvGraphicFramePr>
        <p:xfrm>
          <a:off x="-432271" y="1224508"/>
          <a:ext cx="9120717" cy="608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AF7177C-6FE7-40F3-BD4F-F3D7A16B53C6}"/>
              </a:ext>
            </a:extLst>
          </p:cNvPr>
          <p:cNvSpPr txBox="1"/>
          <p:nvPr/>
        </p:nvSpPr>
        <p:spPr>
          <a:xfrm>
            <a:off x="7673968" y="1874028"/>
            <a:ext cx="5616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Dependemos de la frecuencia de reloj en RCC, así como de un </a:t>
            </a:r>
            <a:r>
              <a:rPr lang="es-CO" i="1" dirty="0" err="1"/>
              <a:t>Prescaler</a:t>
            </a:r>
            <a:r>
              <a:rPr lang="es-CO" dirty="0"/>
              <a:t>.</a:t>
            </a:r>
          </a:p>
          <a:p>
            <a:pPr algn="just"/>
            <a:endParaRPr lang="es-CO" i="1" dirty="0"/>
          </a:p>
          <a:p>
            <a:pPr algn="just"/>
            <a:r>
              <a:rPr lang="es-CO" dirty="0"/>
              <a:t>En resumen, un </a:t>
            </a:r>
            <a:r>
              <a:rPr lang="es-CO" i="1" dirty="0" err="1"/>
              <a:t>timer</a:t>
            </a:r>
            <a:r>
              <a:rPr lang="es-CO" dirty="0"/>
              <a:t> es un contador que respeta una base de tiempo. </a:t>
            </a:r>
          </a:p>
          <a:p>
            <a:pPr algn="just"/>
            <a:endParaRPr lang="es-CO" dirty="0"/>
          </a:p>
          <a:p>
            <a:pPr algn="just"/>
            <a:r>
              <a:rPr lang="es-CO" dirty="0">
                <a:solidFill>
                  <a:schemeClr val="bg1"/>
                </a:solidFill>
              </a:rPr>
              <a:t>Empezamos con estos modos de configuración: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</a:rPr>
              <a:t>Contador (Ascendente o descendente)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</a:rPr>
              <a:t>PWM</a:t>
            </a:r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205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A296FB8-D69B-4AEB-B74A-E8CBC0F65F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007848"/>
              </p:ext>
            </p:extLst>
          </p:nvPr>
        </p:nvGraphicFramePr>
        <p:xfrm>
          <a:off x="2280178" y="1224508"/>
          <a:ext cx="9120717" cy="608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11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7F486E-113C-4C77-9103-02A43EDAD72B}"/>
                  </a:ext>
                </a:extLst>
              </p:cNvPr>
              <p:cNvSpPr txBox="1"/>
              <p:nvPr/>
            </p:nvSpPr>
            <p:spPr>
              <a:xfrm>
                <a:off x="1226054" y="1863058"/>
                <a:ext cx="3775201" cy="743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𝐹𝑟𝑒𝑞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𝐶𝑁𝑇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𝑂𝑆𝐶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𝑃𝑆𝐶</m:t>
                              </m:r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7F486E-113C-4C77-9103-02A43EDA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054" y="1863058"/>
                <a:ext cx="3775201" cy="743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>
            <a:extLst>
              <a:ext uri="{FF2B5EF4-FFF2-40B4-BE49-F238E27FC236}">
                <a16:creationId xmlns:a16="http://schemas.microsoft.com/office/drawing/2014/main" id="{37D89B87-D660-4A6E-896F-0C9EA01BA733}"/>
              </a:ext>
            </a:extLst>
          </p:cNvPr>
          <p:cNvSpPr/>
          <p:nvPr/>
        </p:nvSpPr>
        <p:spPr>
          <a:xfrm>
            <a:off x="647849" y="1342641"/>
            <a:ext cx="5184576" cy="1846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8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D635FE-3728-46A3-82BD-2D6299E2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10" y="1656556"/>
            <a:ext cx="7617418" cy="543793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77F2653-B0DF-4588-AD27-808999597C44}"/>
              </a:ext>
            </a:extLst>
          </p:cNvPr>
          <p:cNvSpPr txBox="1"/>
          <p:nvPr/>
        </p:nvSpPr>
        <p:spPr>
          <a:xfrm>
            <a:off x="342182" y="1656556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Cómo funciona??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Vamos a ver un diagrama de tiempos.</a:t>
            </a:r>
          </a:p>
        </p:txBody>
      </p:sp>
    </p:spTree>
    <p:extLst>
      <p:ext uri="{BB962C8B-B14F-4D97-AF65-F5344CB8AC3E}">
        <p14:creationId xmlns:p14="http://schemas.microsoft.com/office/powerpoint/2010/main" val="231212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2682442" y="72380"/>
            <a:ext cx="10710823" cy="1152128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>
            <a:lvl1pPr algn="ctr" defTabSz="1234440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tabLst>
                <a:tab pos="1976438" algn="l"/>
              </a:tabLst>
            </a:pPr>
            <a:r>
              <a:rPr lang="es-CO" sz="4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STM32F7xx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A1C184-6EEA-4BF7-AA5F-54688401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217" y="936476"/>
            <a:ext cx="9001000" cy="67666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0EC1E4C-CD2C-4217-AF99-0A7FC698DBB3}"/>
              </a:ext>
            </a:extLst>
          </p:cNvPr>
          <p:cNvSpPr txBox="1"/>
          <p:nvPr/>
        </p:nvSpPr>
        <p:spPr>
          <a:xfrm>
            <a:off x="567390" y="1368524"/>
            <a:ext cx="275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PSC cada 4 cuenta 1, y se puede cambiar “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fly</a:t>
            </a:r>
            <a:r>
              <a:rPr lang="es-CO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9529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dad">
  <a:themeElements>
    <a:clrScheme name="Equida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dad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dad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12578</TotalTime>
  <Words>1430</Words>
  <Application>Microsoft Office PowerPoint</Application>
  <PresentationFormat>Personalizado</PresentationFormat>
  <Paragraphs>278</Paragraphs>
  <Slides>44</Slides>
  <Notes>38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Franklin Gothic Book</vt:lpstr>
      <vt:lpstr>Perpetua</vt:lpstr>
      <vt:lpstr>Times New Roman</vt:lpstr>
      <vt:lpstr>Wingdings</vt:lpstr>
      <vt:lpstr>Wingdings 2</vt:lpstr>
      <vt:lpstr>Equidad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–TIMER</vt:lpstr>
      <vt:lpstr>EJEMPLO –TIMER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–PWM</vt:lpstr>
      <vt:lpstr>Presentación de PowerPoint</vt:lpstr>
      <vt:lpstr>Presentación de PowerPoint</vt:lpstr>
    </vt:vector>
  </TitlesOfParts>
  <Company>UNIVERSIDAD MILITAR NUEVA GRANADA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Guayara</dc:creator>
  <cp:lastModifiedBy>Adriana Riveros Guevara</cp:lastModifiedBy>
  <cp:revision>175</cp:revision>
  <dcterms:created xsi:type="dcterms:W3CDTF">2014-07-29T18:42:26Z</dcterms:created>
  <dcterms:modified xsi:type="dcterms:W3CDTF">2023-10-23T02:44:51Z</dcterms:modified>
</cp:coreProperties>
</file>